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Lst>
  <p:notesMasterIdLst>
    <p:notesMasterId r:id="rId22"/>
  </p:notesMasterIdLst>
  <p:handoutMasterIdLst>
    <p:handoutMasterId r:id="rId23"/>
  </p:handoutMasterIdLst>
  <p:sldIdLst>
    <p:sldId id="256" r:id="rId3"/>
    <p:sldId id="265" r:id="rId4"/>
    <p:sldId id="267" r:id="rId5"/>
    <p:sldId id="266" r:id="rId6"/>
    <p:sldId id="268" r:id="rId7"/>
    <p:sldId id="270" r:id="rId8"/>
    <p:sldId id="269" r:id="rId9"/>
    <p:sldId id="271" r:id="rId10"/>
    <p:sldId id="276" r:id="rId11"/>
    <p:sldId id="273" r:id="rId12"/>
    <p:sldId id="272" r:id="rId13"/>
    <p:sldId id="274" r:id="rId14"/>
    <p:sldId id="275" r:id="rId15"/>
    <p:sldId id="278" r:id="rId16"/>
    <p:sldId id="279" r:id="rId17"/>
    <p:sldId id="280" r:id="rId18"/>
    <p:sldId id="281" r:id="rId19"/>
    <p:sldId id="282" r:id="rId20"/>
    <p:sldId id="283" r:id="rId2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p:scale>
          <a:sx n="76" d="100"/>
          <a:sy n="76" d="100"/>
        </p:scale>
        <p:origin x="-1212" y="20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E6D8B1-FBD4-41E0-8DF9-434917A2617D}" type="datetimeFigureOut">
              <a:rPr lang="es-AR" smtClean="0"/>
              <a:t>10/11/2014</a:t>
            </a:fld>
            <a:endParaRPr lang="es-A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BDDC64-B0F4-4CAE-A67D-2893B1D0D8B7}" type="slidenum">
              <a:rPr lang="es-AR" smtClean="0"/>
              <a:t>‹Nº›</a:t>
            </a:fld>
            <a:endParaRPr lang="es-AR"/>
          </a:p>
        </p:txBody>
      </p:sp>
    </p:spTree>
    <p:extLst>
      <p:ext uri="{BB962C8B-B14F-4D97-AF65-F5344CB8AC3E}">
        <p14:creationId xmlns:p14="http://schemas.microsoft.com/office/powerpoint/2010/main" val="1875846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E46BF-E713-4A59-8069-5DC9095E1DDF}" type="datetimeFigureOut">
              <a:rPr lang="es-AR" smtClean="0"/>
              <a:pPr/>
              <a:t>10/11/2014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D9A5A-EB86-4D91-993B-EB516D44CE79}" type="slidenum">
              <a:rPr lang="es-AR" smtClean="0"/>
              <a:pPr/>
              <a:t>‹Nº›</a:t>
            </a:fld>
            <a:endParaRPr lang="es-AR"/>
          </a:p>
        </p:txBody>
      </p:sp>
    </p:spTree>
    <p:extLst>
      <p:ext uri="{BB962C8B-B14F-4D97-AF65-F5344CB8AC3E}">
        <p14:creationId xmlns:p14="http://schemas.microsoft.com/office/powerpoint/2010/main" val="334798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6C9D9A5A-EB86-4D91-993B-EB516D44CE79}" type="slidenum">
              <a:rPr lang="es-AR" smtClean="0"/>
              <a:pPr/>
              <a:t>1</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4844A09B-8F46-4B88-92FB-816D4932E5B5}" type="datetime1">
              <a:rPr lang="es-AR" smtClean="0"/>
              <a:pPr/>
              <a:t>10/11/2014</a:t>
            </a:fld>
            <a:endParaRPr lang="es-AR"/>
          </a:p>
        </p:txBody>
      </p:sp>
      <p:sp>
        <p:nvSpPr>
          <p:cNvPr id="5" name="4 Marcador de pie de página"/>
          <p:cNvSpPr>
            <a:spLocks noGrp="1"/>
          </p:cNvSpPr>
          <p:nvPr>
            <p:ph type="ftr" sz="quarter" idx="11"/>
          </p:nvPr>
        </p:nvSpPr>
        <p:spPr>
          <a:xfrm>
            <a:off x="1403648" y="6381328"/>
            <a:ext cx="7344816" cy="365125"/>
          </a:xfrm>
          <a:prstGeom prst="rect">
            <a:avLst/>
          </a:prstGeom>
        </p:spPr>
        <p:txBody>
          <a:bodyPr/>
          <a:lstStyle>
            <a:lvl1pPr>
              <a:defRPr sz="1100"/>
            </a:lvl1pPr>
          </a:lstStyle>
          <a:p>
            <a:r>
              <a:rPr lang="es-AR" dirty="0" smtClean="0"/>
              <a:t>UNS, Geografía, Rivas y Carmona, 2014. Estimación de parámetros biofísicos de superficie a partir de datos de satélite</a:t>
            </a:r>
            <a:endParaRPr lang="es-AR" dirty="0"/>
          </a:p>
        </p:txBody>
      </p:sp>
      <p:sp>
        <p:nvSpPr>
          <p:cNvPr id="6" name="5 Marcador de número de diapositiva"/>
          <p:cNvSpPr>
            <a:spLocks noGrp="1"/>
          </p:cNvSpPr>
          <p:nvPr>
            <p:ph type="sldNum" sz="quarter" idx="12"/>
          </p:nvPr>
        </p:nvSpPr>
        <p:spPr/>
        <p:txBody>
          <a:bodyPr/>
          <a:lstStyle>
            <a:lvl1pPr>
              <a:defRPr lang="es-AR" sz="8800" b="1" kern="1200" smtClean="0">
                <a:solidFill>
                  <a:schemeClr val="tx1">
                    <a:tint val="75000"/>
                  </a:schemeClr>
                </a:solidFill>
                <a:effectLst>
                  <a:outerShdw blurRad="38100" dist="38100" dir="2700000" algn="tl">
                    <a:srgbClr val="000000">
                      <a:alpha val="43137"/>
                    </a:srgbClr>
                  </a:outerShdw>
                </a:effectLst>
                <a:latin typeface="+mn-lt"/>
                <a:ea typeface="+mn-ea"/>
                <a:cs typeface="+mn-cs"/>
              </a:defRPr>
            </a:lvl1pPr>
          </a:lstStyle>
          <a:p>
            <a:fld id="{9BF89CBD-FC79-4667-B436-B0731AC7348F}" type="slidenum">
              <a:rPr lang="es-AR" smtClean="0"/>
              <a:pPr/>
              <a:t>‹Nº›</a:t>
            </a:fld>
            <a:endParaRPr lang="es-AR" dirty="0"/>
          </a:p>
        </p:txBody>
      </p:sp>
      <p:sp>
        <p:nvSpPr>
          <p:cNvPr id="7" name="6 Rectángulo"/>
          <p:cNvSpPr/>
          <p:nvPr userDrawn="1"/>
        </p:nvSpPr>
        <p:spPr>
          <a:xfrm rot="5400000">
            <a:off x="5950908" y="2863692"/>
            <a:ext cx="5401735" cy="769441"/>
          </a:xfrm>
          <a:prstGeom prst="rect">
            <a:avLst/>
          </a:prstGeom>
          <a:noFill/>
        </p:spPr>
        <p:txBody>
          <a:bodyPr wrap="none" lIns="91440" tIns="45720" rIns="91440" bIns="45720">
            <a:spAutoFit/>
          </a:bodyPr>
          <a:lstStyle/>
          <a:p>
            <a:pPr algn="ctr"/>
            <a:r>
              <a:rPr lang="es-ES" sz="4400" b="1" cap="none" spc="0" dirty="0" smtClean="0">
                <a:ln w="12700">
                  <a:solidFill>
                    <a:schemeClr val="bg1">
                      <a:lumMod val="75000"/>
                    </a:schemeClr>
                  </a:solidFill>
                  <a:prstDash val="solid"/>
                </a:ln>
                <a:solidFill>
                  <a:srgbClr val="0070C0"/>
                </a:solidFill>
                <a:effectLst/>
              </a:rPr>
              <a:t>CURSO DE POSGRADO</a:t>
            </a:r>
            <a:endParaRPr lang="es-ES" sz="4400" b="1" cap="none" spc="0" dirty="0">
              <a:ln w="12700">
                <a:solidFill>
                  <a:schemeClr val="bg1">
                    <a:lumMod val="75000"/>
                  </a:schemeClr>
                </a:solidFill>
                <a:prstDash val="solid"/>
              </a:ln>
              <a:solidFill>
                <a:srgbClr val="0070C0"/>
              </a:solidFill>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F03EA8E5-9C4C-4A45-9930-D6B29E2EBE1E}" type="datetimeFigureOut">
              <a:rPr lang="es-AR" smtClean="0"/>
              <a:t>10/11/2014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73C86C3-F920-469C-9002-16A5E34D3311}" type="slidenum">
              <a:rPr lang="es-AR" smtClean="0"/>
              <a:t>‹Nº›</a:t>
            </a:fld>
            <a:endParaRPr lang="es-AR"/>
          </a:p>
        </p:txBody>
      </p:sp>
    </p:spTree>
    <p:extLst>
      <p:ext uri="{BB962C8B-B14F-4D97-AF65-F5344CB8AC3E}">
        <p14:creationId xmlns:p14="http://schemas.microsoft.com/office/powerpoint/2010/main" val="3547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03EA8E5-9C4C-4A45-9930-D6B29E2EBE1E}" type="datetimeFigureOut">
              <a:rPr lang="es-AR" smtClean="0"/>
              <a:t>10/11/2014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73C86C3-F920-469C-9002-16A5E34D3311}" type="slidenum">
              <a:rPr lang="es-AR" smtClean="0"/>
              <a:t>‹Nº›</a:t>
            </a:fld>
            <a:endParaRPr lang="es-AR"/>
          </a:p>
        </p:txBody>
      </p:sp>
    </p:spTree>
    <p:extLst>
      <p:ext uri="{BB962C8B-B14F-4D97-AF65-F5344CB8AC3E}">
        <p14:creationId xmlns:p14="http://schemas.microsoft.com/office/powerpoint/2010/main" val="2235271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03EA8E5-9C4C-4A45-9930-D6B29E2EBE1E}" type="datetimeFigureOut">
              <a:rPr lang="es-AR" smtClean="0"/>
              <a:t>10/11/2014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73C86C3-F920-469C-9002-16A5E34D3311}" type="slidenum">
              <a:rPr lang="es-AR" smtClean="0"/>
              <a:t>‹Nº›</a:t>
            </a:fld>
            <a:endParaRPr lang="es-AR"/>
          </a:p>
        </p:txBody>
      </p:sp>
    </p:spTree>
    <p:extLst>
      <p:ext uri="{BB962C8B-B14F-4D97-AF65-F5344CB8AC3E}">
        <p14:creationId xmlns:p14="http://schemas.microsoft.com/office/powerpoint/2010/main" val="2035474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F03EA8E5-9C4C-4A45-9930-D6B29E2EBE1E}" type="datetimeFigureOut">
              <a:rPr lang="es-AR" smtClean="0"/>
              <a:t>10/11/2014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73C86C3-F920-469C-9002-16A5E34D3311}" type="slidenum">
              <a:rPr lang="es-AR" smtClean="0"/>
              <a:t>‹Nº›</a:t>
            </a:fld>
            <a:endParaRPr lang="es-AR"/>
          </a:p>
        </p:txBody>
      </p:sp>
    </p:spTree>
    <p:extLst>
      <p:ext uri="{BB962C8B-B14F-4D97-AF65-F5344CB8AC3E}">
        <p14:creationId xmlns:p14="http://schemas.microsoft.com/office/powerpoint/2010/main" val="3841882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F03EA8E5-9C4C-4A45-9930-D6B29E2EBE1E}" type="datetimeFigureOut">
              <a:rPr lang="es-AR" smtClean="0"/>
              <a:t>10/11/2014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73C86C3-F920-469C-9002-16A5E34D3311}" type="slidenum">
              <a:rPr lang="es-AR" smtClean="0"/>
              <a:t>‹Nº›</a:t>
            </a:fld>
            <a:endParaRPr lang="es-AR"/>
          </a:p>
        </p:txBody>
      </p:sp>
    </p:spTree>
    <p:extLst>
      <p:ext uri="{BB962C8B-B14F-4D97-AF65-F5344CB8AC3E}">
        <p14:creationId xmlns:p14="http://schemas.microsoft.com/office/powerpoint/2010/main" val="2185410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F03EA8E5-9C4C-4A45-9930-D6B29E2EBE1E}" type="datetimeFigureOut">
              <a:rPr lang="es-AR" smtClean="0"/>
              <a:t>10/11/2014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73C86C3-F920-469C-9002-16A5E34D3311}" type="slidenum">
              <a:rPr lang="es-AR" smtClean="0"/>
              <a:t>‹Nº›</a:t>
            </a:fld>
            <a:endParaRPr lang="es-AR"/>
          </a:p>
        </p:txBody>
      </p:sp>
    </p:spTree>
    <p:extLst>
      <p:ext uri="{BB962C8B-B14F-4D97-AF65-F5344CB8AC3E}">
        <p14:creationId xmlns:p14="http://schemas.microsoft.com/office/powerpoint/2010/main" val="3686929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03EA8E5-9C4C-4A45-9930-D6B29E2EBE1E}" type="datetimeFigureOut">
              <a:rPr lang="es-AR" smtClean="0"/>
              <a:t>10/11/2014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73C86C3-F920-469C-9002-16A5E34D3311}" type="slidenum">
              <a:rPr lang="es-AR" smtClean="0"/>
              <a:t>‹Nº›</a:t>
            </a:fld>
            <a:endParaRPr lang="es-AR"/>
          </a:p>
        </p:txBody>
      </p:sp>
    </p:spTree>
    <p:extLst>
      <p:ext uri="{BB962C8B-B14F-4D97-AF65-F5344CB8AC3E}">
        <p14:creationId xmlns:p14="http://schemas.microsoft.com/office/powerpoint/2010/main" val="2781878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3EA8E5-9C4C-4A45-9930-D6B29E2EBE1E}" type="datetimeFigureOut">
              <a:rPr lang="es-AR" smtClean="0"/>
              <a:t>10/11/2014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73C86C3-F920-469C-9002-16A5E34D3311}" type="slidenum">
              <a:rPr lang="es-AR" smtClean="0"/>
              <a:t>‹Nº›</a:t>
            </a:fld>
            <a:endParaRPr lang="es-AR"/>
          </a:p>
        </p:txBody>
      </p:sp>
    </p:spTree>
    <p:extLst>
      <p:ext uri="{BB962C8B-B14F-4D97-AF65-F5344CB8AC3E}">
        <p14:creationId xmlns:p14="http://schemas.microsoft.com/office/powerpoint/2010/main" val="2783454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03EA8E5-9C4C-4A45-9930-D6B29E2EBE1E}" type="datetimeFigureOut">
              <a:rPr lang="es-AR" smtClean="0"/>
              <a:t>10/11/2014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73C86C3-F920-469C-9002-16A5E34D3311}" type="slidenum">
              <a:rPr lang="es-AR" smtClean="0"/>
              <a:t>‹Nº›</a:t>
            </a:fld>
            <a:endParaRPr lang="es-AR"/>
          </a:p>
        </p:txBody>
      </p:sp>
    </p:spTree>
    <p:extLst>
      <p:ext uri="{BB962C8B-B14F-4D97-AF65-F5344CB8AC3E}">
        <p14:creationId xmlns:p14="http://schemas.microsoft.com/office/powerpoint/2010/main" val="3207409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03EA8E5-9C4C-4A45-9930-D6B29E2EBE1E}" type="datetimeFigureOut">
              <a:rPr lang="es-AR" smtClean="0"/>
              <a:t>10/11/2014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73C86C3-F920-469C-9002-16A5E34D3311}" type="slidenum">
              <a:rPr lang="es-AR" smtClean="0"/>
              <a:t>‹Nº›</a:t>
            </a:fld>
            <a:endParaRPr lang="es-AR"/>
          </a:p>
        </p:txBody>
      </p:sp>
    </p:spTree>
    <p:extLst>
      <p:ext uri="{BB962C8B-B14F-4D97-AF65-F5344CB8AC3E}">
        <p14:creationId xmlns:p14="http://schemas.microsoft.com/office/powerpoint/2010/main" val="193338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4" name="3 Marcador de fecha"/>
          <p:cNvSpPr>
            <a:spLocks noGrp="1"/>
          </p:cNvSpPr>
          <p:nvPr>
            <p:ph type="dt" sz="half" idx="10"/>
          </p:nvPr>
        </p:nvSpPr>
        <p:spPr/>
        <p:txBody>
          <a:bodyPr/>
          <a:lstStyle/>
          <a:p>
            <a:fld id="{B9E345EA-CC2C-4439-956A-9BF52318BA56}" type="datetime1">
              <a:rPr lang="es-AR" smtClean="0"/>
              <a:pPr/>
              <a:t>10/11/2014</a:t>
            </a:fld>
            <a:endParaRPr lang="es-AR"/>
          </a:p>
        </p:txBody>
      </p:sp>
      <p:sp>
        <p:nvSpPr>
          <p:cNvPr id="6" name="5 Marcador de número de diapositiva"/>
          <p:cNvSpPr>
            <a:spLocks noGrp="1"/>
          </p:cNvSpPr>
          <p:nvPr>
            <p:ph type="sldNum" sz="quarter" idx="12"/>
          </p:nvPr>
        </p:nvSpPr>
        <p:spPr>
          <a:xfrm>
            <a:off x="6929718" y="6439087"/>
            <a:ext cx="2133600" cy="365125"/>
          </a:xfrm>
        </p:spPr>
        <p:txBody>
          <a:bodyPr/>
          <a:lstStyle>
            <a:lvl1pPr>
              <a:defRPr sz="1400" b="1">
                <a:solidFill>
                  <a:schemeClr val="tx2">
                    <a:lumMod val="75000"/>
                  </a:schemeClr>
                </a:solidFill>
              </a:defRPr>
            </a:lvl1pPr>
          </a:lstStyle>
          <a:p>
            <a:fld id="{9BF89CBD-FC79-4667-B436-B0731AC7348F}" type="slidenum">
              <a:rPr lang="es-AR" smtClean="0"/>
              <a:pPr/>
              <a:t>‹Nº›</a:t>
            </a:fld>
            <a:endParaRPr lang="es-AR" dirty="0"/>
          </a:p>
        </p:txBody>
      </p:sp>
      <p:sp>
        <p:nvSpPr>
          <p:cNvPr id="7" name="4 Marcador de pie de página"/>
          <p:cNvSpPr>
            <a:spLocks noGrp="1"/>
          </p:cNvSpPr>
          <p:nvPr>
            <p:ph type="ftr" sz="quarter" idx="11"/>
          </p:nvPr>
        </p:nvSpPr>
        <p:spPr>
          <a:xfrm>
            <a:off x="1403648" y="6381328"/>
            <a:ext cx="7344816" cy="365125"/>
          </a:xfrm>
          <a:prstGeom prst="rect">
            <a:avLst/>
          </a:prstGeom>
        </p:spPr>
        <p:txBody>
          <a:bodyPr/>
          <a:lstStyle>
            <a:lvl1pPr>
              <a:defRPr sz="1100"/>
            </a:lvl1pPr>
          </a:lstStyle>
          <a:p>
            <a:r>
              <a:rPr lang="es-AR" dirty="0" smtClean="0"/>
              <a:t>UNS, Geografía, Rivas y Carmona, 2014. Estimación de parámetros biofísicos de superficie a partir de datos de satélite</a:t>
            </a:r>
            <a:endParaRPr lang="es-A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03EA8E5-9C4C-4A45-9930-D6B29E2EBE1E}" type="datetimeFigureOut">
              <a:rPr lang="es-AR" smtClean="0"/>
              <a:t>10/11/2014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73C86C3-F920-469C-9002-16A5E34D3311}" type="slidenum">
              <a:rPr lang="es-AR" smtClean="0"/>
              <a:t>‹Nº›</a:t>
            </a:fld>
            <a:endParaRPr lang="es-AR"/>
          </a:p>
        </p:txBody>
      </p:sp>
    </p:spTree>
    <p:extLst>
      <p:ext uri="{BB962C8B-B14F-4D97-AF65-F5344CB8AC3E}">
        <p14:creationId xmlns:p14="http://schemas.microsoft.com/office/powerpoint/2010/main" val="222208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1D6F137-AAA9-4B5C-86B0-C2CF7BC6F6FA}" type="datetime1">
              <a:rPr lang="es-AR" smtClean="0"/>
              <a:pPr/>
              <a:t>10/11/2014</a:t>
            </a:fld>
            <a:endParaRPr lang="es-AR"/>
          </a:p>
        </p:txBody>
      </p:sp>
      <p:sp>
        <p:nvSpPr>
          <p:cNvPr id="6" name="5 Marcador de número de diapositiva"/>
          <p:cNvSpPr>
            <a:spLocks noGrp="1"/>
          </p:cNvSpPr>
          <p:nvPr>
            <p:ph type="sldNum" sz="quarter" idx="12"/>
          </p:nvPr>
        </p:nvSpPr>
        <p:spPr/>
        <p:txBody>
          <a:bodyPr/>
          <a:lstStyle/>
          <a:p>
            <a:fld id="{9BF89CBD-FC79-4667-B436-B0731AC7348F}" type="slidenum">
              <a:rPr lang="es-AR" smtClean="0"/>
              <a:pPr/>
              <a:t>‹Nº›</a:t>
            </a:fld>
            <a:endParaRPr lang="es-AR"/>
          </a:p>
        </p:txBody>
      </p:sp>
      <p:sp>
        <p:nvSpPr>
          <p:cNvPr id="10" name="4 Marcador de pie de página"/>
          <p:cNvSpPr>
            <a:spLocks noGrp="1"/>
          </p:cNvSpPr>
          <p:nvPr>
            <p:ph type="ftr" sz="quarter" idx="11"/>
          </p:nvPr>
        </p:nvSpPr>
        <p:spPr>
          <a:xfrm>
            <a:off x="1403648" y="6381328"/>
            <a:ext cx="7344816" cy="365125"/>
          </a:xfrm>
          <a:prstGeom prst="rect">
            <a:avLst/>
          </a:prstGeom>
        </p:spPr>
        <p:txBody>
          <a:bodyPr/>
          <a:lstStyle>
            <a:lvl1pPr>
              <a:defRPr sz="1100"/>
            </a:lvl1pPr>
          </a:lstStyle>
          <a:p>
            <a:r>
              <a:rPr lang="es-AR" dirty="0" smtClean="0"/>
              <a:t>UNS, Geografía, Rivas y Carmona, 2014. Estimación de parámetros biofísicos de superficie a partir de datos de satélite</a:t>
            </a:r>
            <a:endParaRPr lang="es-AR" dirty="0"/>
          </a:p>
        </p:txBody>
      </p:sp>
      <p:sp>
        <p:nvSpPr>
          <p:cNvPr id="11" name="10 Rectángulo"/>
          <p:cNvSpPr/>
          <p:nvPr userDrawn="1"/>
        </p:nvSpPr>
        <p:spPr>
          <a:xfrm rot="5400000">
            <a:off x="5950908" y="2863692"/>
            <a:ext cx="5401735" cy="769441"/>
          </a:xfrm>
          <a:prstGeom prst="rect">
            <a:avLst/>
          </a:prstGeom>
          <a:noFill/>
        </p:spPr>
        <p:txBody>
          <a:bodyPr wrap="none" lIns="91440" tIns="45720" rIns="91440" bIns="45720">
            <a:spAutoFit/>
          </a:bodyPr>
          <a:lstStyle/>
          <a:p>
            <a:pPr algn="ctr"/>
            <a:r>
              <a:rPr lang="es-ES" sz="4400" b="1" cap="none" spc="0" dirty="0" smtClean="0">
                <a:ln w="12700">
                  <a:solidFill>
                    <a:schemeClr val="bg1">
                      <a:lumMod val="75000"/>
                    </a:schemeClr>
                  </a:solidFill>
                  <a:prstDash val="solid"/>
                </a:ln>
                <a:solidFill>
                  <a:srgbClr val="0070C0"/>
                </a:solidFill>
                <a:effectLst/>
              </a:rPr>
              <a:t>CURSO DE POSGRADO</a:t>
            </a:r>
            <a:endParaRPr lang="es-ES" sz="4400" b="1" cap="none" spc="0" dirty="0">
              <a:ln w="12700">
                <a:solidFill>
                  <a:schemeClr val="bg1">
                    <a:lumMod val="75000"/>
                  </a:schemeClr>
                </a:solidFill>
                <a:prstDash val="solid"/>
              </a:ln>
              <a:solidFill>
                <a:srgbClr val="0070C0"/>
              </a:solidFill>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5" name="4 Marcador de fecha"/>
          <p:cNvSpPr>
            <a:spLocks noGrp="1"/>
          </p:cNvSpPr>
          <p:nvPr>
            <p:ph type="dt" sz="half" idx="10"/>
          </p:nvPr>
        </p:nvSpPr>
        <p:spPr/>
        <p:txBody>
          <a:bodyPr/>
          <a:lstStyle/>
          <a:p>
            <a:fld id="{00585E25-3449-4A64-9128-5C936D0A7604}" type="datetime1">
              <a:rPr lang="es-AR" smtClean="0"/>
              <a:pPr/>
              <a:t>10/11/2014</a:t>
            </a:fld>
            <a:endParaRPr lang="es-AR"/>
          </a:p>
        </p:txBody>
      </p:sp>
      <p:sp>
        <p:nvSpPr>
          <p:cNvPr id="7" name="6 Marcador de número de diapositiva"/>
          <p:cNvSpPr>
            <a:spLocks noGrp="1"/>
          </p:cNvSpPr>
          <p:nvPr>
            <p:ph type="sldNum" sz="quarter" idx="12"/>
          </p:nvPr>
        </p:nvSpPr>
        <p:spPr/>
        <p:txBody>
          <a:bodyPr/>
          <a:lstStyle/>
          <a:p>
            <a:fld id="{9BF89CBD-FC79-4667-B436-B0731AC7348F}" type="slidenum">
              <a:rPr lang="es-AR" smtClean="0"/>
              <a:pPr/>
              <a:t>‹Nº›</a:t>
            </a:fld>
            <a:endParaRPr lang="es-AR"/>
          </a:p>
        </p:txBody>
      </p:sp>
      <p:sp>
        <p:nvSpPr>
          <p:cNvPr id="11" name="4 Marcador de pie de página"/>
          <p:cNvSpPr>
            <a:spLocks noGrp="1"/>
          </p:cNvSpPr>
          <p:nvPr>
            <p:ph type="ftr" sz="quarter" idx="11"/>
          </p:nvPr>
        </p:nvSpPr>
        <p:spPr>
          <a:xfrm>
            <a:off x="1403648" y="6381328"/>
            <a:ext cx="7344816" cy="365125"/>
          </a:xfrm>
          <a:prstGeom prst="rect">
            <a:avLst/>
          </a:prstGeom>
        </p:spPr>
        <p:txBody>
          <a:bodyPr/>
          <a:lstStyle>
            <a:lvl1pPr>
              <a:defRPr sz="1100"/>
            </a:lvl1pPr>
          </a:lstStyle>
          <a:p>
            <a:r>
              <a:rPr lang="es-AR" dirty="0" smtClean="0"/>
              <a:t>UNS, Geografía, Rivas y Carmona, 2014. Estimación de parámetros biofísicos de superficie a partir de datos de satélite</a:t>
            </a:r>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34EFED7B-1CDB-4C6B-991F-B90DC22D9AA3}" type="datetime1">
              <a:rPr lang="es-AR" smtClean="0"/>
              <a:pPr/>
              <a:t>10/11/2014</a:t>
            </a:fld>
            <a:endParaRPr lang="es-AR"/>
          </a:p>
        </p:txBody>
      </p:sp>
      <p:sp>
        <p:nvSpPr>
          <p:cNvPr id="9" name="8 Marcador de número de diapositiva"/>
          <p:cNvSpPr>
            <a:spLocks noGrp="1"/>
          </p:cNvSpPr>
          <p:nvPr>
            <p:ph type="sldNum" sz="quarter" idx="12"/>
          </p:nvPr>
        </p:nvSpPr>
        <p:spPr/>
        <p:txBody>
          <a:bodyPr/>
          <a:lstStyle/>
          <a:p>
            <a:fld id="{9BF89CBD-FC79-4667-B436-B0731AC7348F}" type="slidenum">
              <a:rPr lang="es-AR" smtClean="0"/>
              <a:pPr/>
              <a:t>‹Nº›</a:t>
            </a:fld>
            <a:endParaRPr lang="es-AR"/>
          </a:p>
        </p:txBody>
      </p:sp>
      <p:sp>
        <p:nvSpPr>
          <p:cNvPr id="11" name="10 Rectángulo"/>
          <p:cNvSpPr/>
          <p:nvPr userDrawn="1"/>
        </p:nvSpPr>
        <p:spPr>
          <a:xfrm rot="5400000">
            <a:off x="5950908" y="2863692"/>
            <a:ext cx="5401735" cy="769441"/>
          </a:xfrm>
          <a:prstGeom prst="rect">
            <a:avLst/>
          </a:prstGeom>
          <a:noFill/>
        </p:spPr>
        <p:txBody>
          <a:bodyPr wrap="none" lIns="91440" tIns="45720" rIns="91440" bIns="45720">
            <a:spAutoFit/>
          </a:bodyPr>
          <a:lstStyle/>
          <a:p>
            <a:pPr algn="ctr"/>
            <a:r>
              <a:rPr lang="es-ES" sz="4400" b="1" cap="none" spc="0"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CURSO DE POSGRADO</a:t>
            </a:r>
            <a:endParaRPr lang="es-ES" sz="4400" b="1" cap="none" spc="0"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
        <p:nvSpPr>
          <p:cNvPr id="13" name="4 Marcador de pie de página"/>
          <p:cNvSpPr>
            <a:spLocks noGrp="1"/>
          </p:cNvSpPr>
          <p:nvPr>
            <p:ph type="ftr" sz="quarter" idx="11"/>
          </p:nvPr>
        </p:nvSpPr>
        <p:spPr>
          <a:xfrm>
            <a:off x="1403648" y="6381328"/>
            <a:ext cx="7344816" cy="365125"/>
          </a:xfrm>
          <a:prstGeom prst="rect">
            <a:avLst/>
          </a:prstGeom>
        </p:spPr>
        <p:txBody>
          <a:bodyPr/>
          <a:lstStyle>
            <a:lvl1pPr>
              <a:defRPr sz="1100"/>
            </a:lvl1pPr>
          </a:lstStyle>
          <a:p>
            <a:r>
              <a:rPr lang="es-AR" dirty="0" smtClean="0"/>
              <a:t>UNS, Geografía, Rivas y Carmona, 2014. Estimación de parámetros biofísicos de superficie a partir de datos de satélite</a:t>
            </a:r>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1FF0939-949B-4669-8DF8-545161B381C4}" type="datetime1">
              <a:rPr lang="es-AR" smtClean="0"/>
              <a:pPr/>
              <a:t>10/11/2014</a:t>
            </a:fld>
            <a:endParaRPr lang="es-AR"/>
          </a:p>
        </p:txBody>
      </p:sp>
      <p:sp>
        <p:nvSpPr>
          <p:cNvPr id="5" name="4 Marcador de número de diapositiva"/>
          <p:cNvSpPr>
            <a:spLocks noGrp="1"/>
          </p:cNvSpPr>
          <p:nvPr>
            <p:ph type="sldNum" sz="quarter" idx="12"/>
          </p:nvPr>
        </p:nvSpPr>
        <p:spPr/>
        <p:txBody>
          <a:bodyPr/>
          <a:lstStyle/>
          <a:p>
            <a:fld id="{9BF89CBD-FC79-4667-B436-B0731AC7348F}" type="slidenum">
              <a:rPr lang="es-AR" smtClean="0"/>
              <a:pPr/>
              <a:t>‹Nº›</a:t>
            </a:fld>
            <a:endParaRPr lang="es-AR"/>
          </a:p>
        </p:txBody>
      </p:sp>
      <p:sp>
        <p:nvSpPr>
          <p:cNvPr id="9" name="4 Marcador de pie de página"/>
          <p:cNvSpPr>
            <a:spLocks noGrp="1"/>
          </p:cNvSpPr>
          <p:nvPr>
            <p:ph type="ftr" sz="quarter" idx="11"/>
          </p:nvPr>
        </p:nvSpPr>
        <p:spPr>
          <a:xfrm>
            <a:off x="1403648" y="6381328"/>
            <a:ext cx="7344816" cy="365125"/>
          </a:xfrm>
          <a:prstGeom prst="rect">
            <a:avLst/>
          </a:prstGeom>
        </p:spPr>
        <p:txBody>
          <a:bodyPr/>
          <a:lstStyle>
            <a:lvl1pPr>
              <a:defRPr sz="1100"/>
            </a:lvl1pPr>
          </a:lstStyle>
          <a:p>
            <a:r>
              <a:rPr lang="es-AR" dirty="0" smtClean="0"/>
              <a:t>UNS, Geografía, Rivas y Carmona, 2014. Estimación de parámetros biofísicos de superficie a partir de datos de satélite</a:t>
            </a:r>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AFE4C5D-AAF8-492A-BF9C-D043830E5C79}" type="datetime1">
              <a:rPr lang="es-AR" smtClean="0"/>
              <a:pPr/>
              <a:t>10/11/2014</a:t>
            </a:fld>
            <a:endParaRPr lang="es-AR"/>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‹Nº›</a:t>
            </a:fld>
            <a:endParaRPr lang="es-AR"/>
          </a:p>
        </p:txBody>
      </p:sp>
      <p:sp>
        <p:nvSpPr>
          <p:cNvPr id="8" name="4 Marcador de pie de página"/>
          <p:cNvSpPr>
            <a:spLocks noGrp="1"/>
          </p:cNvSpPr>
          <p:nvPr>
            <p:ph type="ftr" sz="quarter" idx="11"/>
          </p:nvPr>
        </p:nvSpPr>
        <p:spPr>
          <a:xfrm>
            <a:off x="1403648" y="6381328"/>
            <a:ext cx="7344816" cy="365125"/>
          </a:xfrm>
          <a:prstGeom prst="rect">
            <a:avLst/>
          </a:prstGeom>
        </p:spPr>
        <p:txBody>
          <a:bodyPr/>
          <a:lstStyle>
            <a:lvl1pPr>
              <a:defRPr sz="1100"/>
            </a:lvl1pPr>
          </a:lstStyle>
          <a:p>
            <a:r>
              <a:rPr lang="es-AR" dirty="0" smtClean="0"/>
              <a:t>UNS, Geografía, Rivas y Carmona, 2014. Estimación de parámetros biofísicos de superficie a partir de datos de satélite</a:t>
            </a:r>
            <a:endParaRPr lang="es-AR" dirty="0"/>
          </a:p>
        </p:txBody>
      </p:sp>
      <p:sp>
        <p:nvSpPr>
          <p:cNvPr id="9" name="8 Rectángulo"/>
          <p:cNvSpPr/>
          <p:nvPr userDrawn="1"/>
        </p:nvSpPr>
        <p:spPr>
          <a:xfrm rot="5400000">
            <a:off x="5950908" y="2863692"/>
            <a:ext cx="5401735" cy="769441"/>
          </a:xfrm>
          <a:prstGeom prst="rect">
            <a:avLst/>
          </a:prstGeom>
          <a:noFill/>
        </p:spPr>
        <p:txBody>
          <a:bodyPr wrap="none" lIns="91440" tIns="45720" rIns="91440" bIns="45720">
            <a:spAutoFit/>
          </a:bodyPr>
          <a:lstStyle/>
          <a:p>
            <a:pPr algn="ctr"/>
            <a:r>
              <a:rPr lang="es-ES" sz="4400" b="1" cap="none" spc="0" dirty="0" smtClean="0">
                <a:ln w="12700">
                  <a:solidFill>
                    <a:schemeClr val="bg1">
                      <a:lumMod val="75000"/>
                    </a:schemeClr>
                  </a:solidFill>
                  <a:prstDash val="solid"/>
                </a:ln>
                <a:solidFill>
                  <a:srgbClr val="0070C0"/>
                </a:solidFill>
                <a:effectLst/>
              </a:rPr>
              <a:t>CURSO DE POSGRADO</a:t>
            </a:r>
            <a:endParaRPr lang="es-ES" sz="4400" b="1" cap="none" spc="0" dirty="0">
              <a:ln w="12700">
                <a:solidFill>
                  <a:schemeClr val="bg1">
                    <a:lumMod val="75000"/>
                  </a:schemeClr>
                </a:solidFill>
                <a:prstDash val="solid"/>
              </a:ln>
              <a:solidFill>
                <a:srgbClr val="0070C0"/>
              </a:solidFill>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4F01A26-8729-43D5-8533-DEF518F1970E}" type="datetime1">
              <a:rPr lang="es-AR" smtClean="0"/>
              <a:pPr/>
              <a:t>10/11/2014</a:t>
            </a:fld>
            <a:endParaRPr lang="es-AR"/>
          </a:p>
        </p:txBody>
      </p:sp>
      <p:sp>
        <p:nvSpPr>
          <p:cNvPr id="7" name="6 Marcador de número de diapositiva"/>
          <p:cNvSpPr>
            <a:spLocks noGrp="1"/>
          </p:cNvSpPr>
          <p:nvPr>
            <p:ph type="sldNum" sz="quarter" idx="12"/>
          </p:nvPr>
        </p:nvSpPr>
        <p:spPr/>
        <p:txBody>
          <a:bodyPr/>
          <a:lstStyle/>
          <a:p>
            <a:fld id="{9BF89CBD-FC79-4667-B436-B0731AC7348F}" type="slidenum">
              <a:rPr lang="es-AR" smtClean="0"/>
              <a:pPr/>
              <a:t>‹Nº›</a:t>
            </a:fld>
            <a:endParaRPr lang="es-AR"/>
          </a:p>
        </p:txBody>
      </p:sp>
      <p:sp>
        <p:nvSpPr>
          <p:cNvPr id="11" name="4 Marcador de pie de página"/>
          <p:cNvSpPr>
            <a:spLocks noGrp="1"/>
          </p:cNvSpPr>
          <p:nvPr>
            <p:ph type="ftr" sz="quarter" idx="11"/>
          </p:nvPr>
        </p:nvSpPr>
        <p:spPr>
          <a:xfrm>
            <a:off x="1403648" y="6381328"/>
            <a:ext cx="7344816" cy="365125"/>
          </a:xfrm>
          <a:prstGeom prst="rect">
            <a:avLst/>
          </a:prstGeom>
        </p:spPr>
        <p:txBody>
          <a:bodyPr/>
          <a:lstStyle>
            <a:lvl1pPr>
              <a:defRPr sz="1100"/>
            </a:lvl1pPr>
          </a:lstStyle>
          <a:p>
            <a:r>
              <a:rPr lang="es-AR" dirty="0" smtClean="0"/>
              <a:t>UNS, Geografía, Rivas y Carmona, 2014. Estimación de parámetros biofísicos de superficie a partir de datos de satélite</a:t>
            </a:r>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0FFDD4-24EA-487C-A85A-FDA5A4407772}" type="datetime1">
              <a:rPr lang="es-AR" smtClean="0"/>
              <a:pPr/>
              <a:t>10/11/2014</a:t>
            </a:fld>
            <a:endParaRPr lang="es-AR"/>
          </a:p>
        </p:txBody>
      </p:sp>
      <p:sp>
        <p:nvSpPr>
          <p:cNvPr id="7" name="6 Marcador de número de diapositiva"/>
          <p:cNvSpPr>
            <a:spLocks noGrp="1"/>
          </p:cNvSpPr>
          <p:nvPr>
            <p:ph type="sldNum" sz="quarter" idx="12"/>
          </p:nvPr>
        </p:nvSpPr>
        <p:spPr/>
        <p:txBody>
          <a:bodyPr/>
          <a:lstStyle/>
          <a:p>
            <a:fld id="{9BF89CBD-FC79-4667-B436-B0731AC7348F}" type="slidenum">
              <a:rPr lang="es-AR" smtClean="0"/>
              <a:pPr/>
              <a:t>‹Nº›</a:t>
            </a:fld>
            <a:endParaRPr lang="es-AR"/>
          </a:p>
        </p:txBody>
      </p:sp>
      <p:sp>
        <p:nvSpPr>
          <p:cNvPr id="10" name="4 Marcador de pie de página"/>
          <p:cNvSpPr>
            <a:spLocks noGrp="1"/>
          </p:cNvSpPr>
          <p:nvPr>
            <p:ph type="ftr" sz="quarter" idx="11"/>
          </p:nvPr>
        </p:nvSpPr>
        <p:spPr>
          <a:xfrm>
            <a:off x="1403648" y="6381328"/>
            <a:ext cx="7344816" cy="365125"/>
          </a:xfrm>
          <a:prstGeom prst="rect">
            <a:avLst/>
          </a:prstGeom>
        </p:spPr>
        <p:txBody>
          <a:bodyPr/>
          <a:lstStyle>
            <a:lvl1pPr>
              <a:defRPr sz="1100"/>
            </a:lvl1pPr>
          </a:lstStyle>
          <a:p>
            <a:r>
              <a:rPr lang="es-AR" dirty="0" smtClean="0"/>
              <a:t>UNS, Geografía, Rivas y Carmona, 2014. Estimación de parámetros biofísicos de superficie a partir de datos de satélite</a:t>
            </a:r>
            <a:endParaRPr lang="es-AR" dirty="0"/>
          </a:p>
        </p:txBody>
      </p:sp>
      <p:sp>
        <p:nvSpPr>
          <p:cNvPr id="11" name="10 Rectángulo"/>
          <p:cNvSpPr/>
          <p:nvPr userDrawn="1"/>
        </p:nvSpPr>
        <p:spPr>
          <a:xfrm rot="5400000">
            <a:off x="5950908" y="2863692"/>
            <a:ext cx="5401735" cy="769441"/>
          </a:xfrm>
          <a:prstGeom prst="rect">
            <a:avLst/>
          </a:prstGeom>
          <a:noFill/>
        </p:spPr>
        <p:txBody>
          <a:bodyPr wrap="none" lIns="91440" tIns="45720" rIns="91440" bIns="45720">
            <a:spAutoFit/>
          </a:bodyPr>
          <a:lstStyle/>
          <a:p>
            <a:pPr algn="ctr"/>
            <a:r>
              <a:rPr lang="es-ES" sz="4400" b="1" cap="none" spc="0" dirty="0" smtClean="0">
                <a:ln w="12700">
                  <a:solidFill>
                    <a:schemeClr val="bg1">
                      <a:lumMod val="75000"/>
                    </a:schemeClr>
                  </a:solidFill>
                  <a:prstDash val="solid"/>
                </a:ln>
                <a:solidFill>
                  <a:srgbClr val="0070C0"/>
                </a:solidFill>
                <a:effectLst/>
              </a:rPr>
              <a:t>CURSO DE POSGRADO</a:t>
            </a:r>
            <a:endParaRPr lang="es-ES" sz="4400" b="1" cap="none" spc="0" dirty="0">
              <a:ln w="12700">
                <a:solidFill>
                  <a:schemeClr val="bg1">
                    <a:lumMod val="75000"/>
                  </a:schemeClr>
                </a:solidFill>
                <a:prstDash val="solid"/>
              </a:ln>
              <a:solidFill>
                <a:srgbClr val="0070C0"/>
              </a:solidFill>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1E707-A2E3-4716-825B-32F1F5C7274D}" type="datetime1">
              <a:rPr lang="es-AR" smtClean="0"/>
              <a:pPr/>
              <a:t>10/11/2014</a:t>
            </a:fld>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89CBD-FC79-4667-B436-B0731AC7348F}" type="slidenum">
              <a:rPr lang="es-AR" smtClean="0"/>
              <a:pPr/>
              <a:t>‹Nº›</a:t>
            </a:fld>
            <a:endParaRPr lang="es-AR"/>
          </a:p>
        </p:txBody>
      </p:sp>
      <p:sp>
        <p:nvSpPr>
          <p:cNvPr id="8" name="4 Marcador de pie de página"/>
          <p:cNvSpPr>
            <a:spLocks noGrp="1"/>
          </p:cNvSpPr>
          <p:nvPr>
            <p:ph type="ftr" sz="quarter" idx="3"/>
          </p:nvPr>
        </p:nvSpPr>
        <p:spPr>
          <a:xfrm>
            <a:off x="1403648" y="6381328"/>
            <a:ext cx="7344816" cy="365125"/>
          </a:xfrm>
          <a:prstGeom prst="rect">
            <a:avLst/>
          </a:prstGeom>
        </p:spPr>
        <p:txBody>
          <a:bodyPr/>
          <a:lstStyle>
            <a:lvl1pPr>
              <a:defRPr sz="1100"/>
            </a:lvl1pPr>
          </a:lstStyle>
          <a:p>
            <a:r>
              <a:rPr lang="es-AR" dirty="0" smtClean="0"/>
              <a:t>UNS, Geografía, Rivas y Carmona, 2014. Estimación de parámetros biofísicos de superficie a partir de datos de satélite</a:t>
            </a:r>
            <a:endParaRPr lang="es-A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EA8E5-9C4C-4A45-9930-D6B29E2EBE1E}" type="datetimeFigureOut">
              <a:rPr lang="es-AR" smtClean="0"/>
              <a:t>10/11/2014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86C3-F920-469C-9002-16A5E34D3311}" type="slidenum">
              <a:rPr lang="es-AR" smtClean="0"/>
              <a:t>‹Nº›</a:t>
            </a:fld>
            <a:endParaRPr lang="es-AR"/>
          </a:p>
        </p:txBody>
      </p:sp>
      <p:sp>
        <p:nvSpPr>
          <p:cNvPr id="7" name="4 Marcador de pie de página"/>
          <p:cNvSpPr txBox="1">
            <a:spLocks/>
          </p:cNvSpPr>
          <p:nvPr userDrawn="1"/>
        </p:nvSpPr>
        <p:spPr>
          <a:xfrm>
            <a:off x="1403648" y="6381328"/>
            <a:ext cx="7344816" cy="365125"/>
          </a:xfrm>
          <a:prstGeom prst="rect">
            <a:avLst/>
          </a:prstGeom>
        </p:spPr>
        <p:txBody>
          <a:bodyPr/>
          <a:lstStyle>
            <a:defPPr>
              <a:defRPr lang="es-AR"/>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AR" smtClean="0"/>
              <a:t>UNS, Geografía, Rivas y Carmona, 2014. Estimación de parámetros biofísicos de superficie a partir de datos de satélite</a:t>
            </a:r>
            <a:endParaRPr lang="es-AR" dirty="0"/>
          </a:p>
        </p:txBody>
      </p:sp>
    </p:spTree>
    <p:extLst>
      <p:ext uri="{BB962C8B-B14F-4D97-AF65-F5344CB8AC3E}">
        <p14:creationId xmlns:p14="http://schemas.microsoft.com/office/powerpoint/2010/main" val="3970347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teledeteccion.wix.com/gtihlla" TargetMode="External"/><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hyperlink" Target="http://www.ihlla.org.a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1268760"/>
            <a:ext cx="7992888" cy="1470025"/>
          </a:xfrm>
        </p:spPr>
        <p:txBody>
          <a:bodyPr>
            <a:noAutofit/>
          </a:bodyPr>
          <a:lstStyle/>
          <a:p>
            <a:pPr algn="l"/>
            <a:r>
              <a:rPr lang="es-AR" sz="4800" b="1" dirty="0">
                <a:solidFill>
                  <a:srgbClr val="0070C0"/>
                </a:solidFill>
              </a:rPr>
              <a:t>Estimación de parámetros biofísicos de superficie a partir de datos de satélite</a:t>
            </a:r>
            <a:endParaRPr lang="es-AR" sz="4800" dirty="0">
              <a:solidFill>
                <a:srgbClr val="0070C0"/>
              </a:solidFill>
            </a:endParaRPr>
          </a:p>
        </p:txBody>
      </p:sp>
      <p:cxnSp>
        <p:nvCxnSpPr>
          <p:cNvPr id="7" name="6 Conector recto"/>
          <p:cNvCxnSpPr/>
          <p:nvPr/>
        </p:nvCxnSpPr>
        <p:spPr>
          <a:xfrm>
            <a:off x="0" y="5877272"/>
            <a:ext cx="853244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137544" y="3510300"/>
            <a:ext cx="3802607" cy="338554"/>
          </a:xfrm>
          <a:prstGeom prst="rect">
            <a:avLst/>
          </a:prstGeom>
          <a:noFill/>
        </p:spPr>
        <p:txBody>
          <a:bodyPr wrap="square" rtlCol="0">
            <a:spAutoFit/>
          </a:bodyPr>
          <a:lstStyle/>
          <a:p>
            <a:r>
              <a:rPr lang="es-AR" sz="1600" i="1" dirty="0" smtClean="0"/>
              <a:t>Doctores  Raúl Rivas </a:t>
            </a:r>
            <a:r>
              <a:rPr lang="es-AR" sz="1600" i="1" dirty="0"/>
              <a:t> </a:t>
            </a:r>
            <a:r>
              <a:rPr lang="es-AR" sz="1600" i="1" dirty="0" smtClean="0"/>
              <a:t>y Facundo Carmona</a:t>
            </a:r>
          </a:p>
        </p:txBody>
      </p:sp>
      <p:sp>
        <p:nvSpPr>
          <p:cNvPr id="11" name="10 CuadroTexto"/>
          <p:cNvSpPr txBox="1"/>
          <p:nvPr/>
        </p:nvSpPr>
        <p:spPr>
          <a:xfrm>
            <a:off x="2915816" y="6021288"/>
            <a:ext cx="4176464" cy="646331"/>
          </a:xfrm>
          <a:prstGeom prst="rect">
            <a:avLst/>
          </a:prstGeom>
          <a:noFill/>
        </p:spPr>
        <p:txBody>
          <a:bodyPr wrap="square" rtlCol="0">
            <a:spAutoFit/>
          </a:bodyPr>
          <a:lstStyle/>
          <a:p>
            <a:r>
              <a:rPr lang="es-AR" sz="900" i="1" dirty="0" smtClean="0"/>
              <a:t>Miembros del Instituto de Hidrología de Llanuras</a:t>
            </a:r>
          </a:p>
          <a:p>
            <a:r>
              <a:rPr lang="es-AR" sz="900" i="1" dirty="0" smtClean="0"/>
              <a:t>Comisión de Investigaciones Científicas</a:t>
            </a:r>
          </a:p>
          <a:p>
            <a:r>
              <a:rPr lang="es-AR" sz="900" i="1" dirty="0" smtClean="0"/>
              <a:t>Consejo Nacional de Investigaciones  Científicas  y Técnicas</a:t>
            </a:r>
          </a:p>
          <a:p>
            <a:r>
              <a:rPr lang="es-AR" sz="900" i="1" dirty="0" smtClean="0"/>
              <a:t>Universidad Nacional del Centro de la provincia de Buenos Aires</a:t>
            </a: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1027" name="Object 3"/>
          <p:cNvGraphicFramePr>
            <a:graphicFrameLocks noChangeAspect="1"/>
          </p:cNvGraphicFramePr>
          <p:nvPr/>
        </p:nvGraphicFramePr>
        <p:xfrm>
          <a:off x="7524328" y="6043935"/>
          <a:ext cx="1368152" cy="627896"/>
        </p:xfrm>
        <a:graphic>
          <a:graphicData uri="http://schemas.openxmlformats.org/presentationml/2006/ole">
            <mc:AlternateContent xmlns:mc="http://schemas.openxmlformats.org/markup-compatibility/2006">
              <mc:Choice xmlns:v="urn:schemas-microsoft-com:vml" Requires="v">
                <p:oleObj spid="_x0000_s1165" r:id="rId4" imgW="2228760" imgH="1018800" progId="">
                  <p:embed/>
                </p:oleObj>
              </mc:Choice>
              <mc:Fallback>
                <p:oleObj r:id="rId4" imgW="2228760" imgH="1018800"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6043935"/>
                        <a:ext cx="1368152" cy="6278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14 Elipse"/>
          <p:cNvSpPr/>
          <p:nvPr/>
        </p:nvSpPr>
        <p:spPr>
          <a:xfrm>
            <a:off x="323528" y="6004428"/>
            <a:ext cx="72008" cy="72008"/>
          </a:xfrm>
          <a:prstGeom prst="ellipse">
            <a:avLst/>
          </a:prstGeom>
          <a:solidFill>
            <a:srgbClr val="0002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16 Elipse"/>
          <p:cNvSpPr/>
          <p:nvPr/>
        </p:nvSpPr>
        <p:spPr>
          <a:xfrm>
            <a:off x="179512" y="6004428"/>
            <a:ext cx="72008" cy="72008"/>
          </a:xfrm>
          <a:prstGeom prst="ellipse">
            <a:avLst/>
          </a:prstGeom>
          <a:solidFill>
            <a:srgbClr val="0002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Elipse"/>
          <p:cNvSpPr/>
          <p:nvPr/>
        </p:nvSpPr>
        <p:spPr>
          <a:xfrm>
            <a:off x="467544" y="6004428"/>
            <a:ext cx="72008" cy="72008"/>
          </a:xfrm>
          <a:prstGeom prst="ellipse">
            <a:avLst/>
          </a:prstGeom>
          <a:solidFill>
            <a:srgbClr val="0002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Elipse"/>
          <p:cNvSpPr/>
          <p:nvPr/>
        </p:nvSpPr>
        <p:spPr>
          <a:xfrm>
            <a:off x="611560" y="6004428"/>
            <a:ext cx="72008" cy="72008"/>
          </a:xfrm>
          <a:prstGeom prst="ellipse">
            <a:avLst/>
          </a:prstGeom>
          <a:solidFill>
            <a:srgbClr val="0002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2" name="21 Conector angular"/>
          <p:cNvCxnSpPr/>
          <p:nvPr/>
        </p:nvCxnSpPr>
        <p:spPr>
          <a:xfrm>
            <a:off x="211229" y="6171654"/>
            <a:ext cx="569714" cy="209674"/>
          </a:xfrm>
          <a:prstGeom prst="bentConnector3">
            <a:avLst>
              <a:gd name="adj1" fmla="val -3501"/>
            </a:avLst>
          </a:prstGeom>
          <a:ln w="12700" cap="sq">
            <a:miter lim="800000"/>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193329" y="6128269"/>
            <a:ext cx="1944216" cy="246221"/>
          </a:xfrm>
          <a:prstGeom prst="rect">
            <a:avLst/>
          </a:prstGeom>
          <a:noFill/>
        </p:spPr>
        <p:txBody>
          <a:bodyPr wrap="square" rtlCol="0">
            <a:spAutoFit/>
          </a:bodyPr>
          <a:lstStyle/>
          <a:p>
            <a:r>
              <a:rPr lang="es-AR" sz="1000" dirty="0" smtClean="0"/>
              <a:t>Tandil,  Buenos Aires, Argentina</a:t>
            </a:r>
            <a:endParaRPr lang="es-AR" sz="1000" dirty="0"/>
          </a:p>
        </p:txBody>
      </p:sp>
      <p:sp>
        <p:nvSpPr>
          <p:cNvPr id="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4" name="3 Objeto"/>
          <p:cNvGraphicFramePr>
            <a:graphicFrameLocks noChangeAspect="1"/>
          </p:cNvGraphicFramePr>
          <p:nvPr>
            <p:extLst>
              <p:ext uri="{D42A27DB-BD31-4B8C-83A1-F6EECF244321}">
                <p14:modId xmlns:p14="http://schemas.microsoft.com/office/powerpoint/2010/main" val="24097836"/>
              </p:ext>
            </p:extLst>
          </p:nvPr>
        </p:nvGraphicFramePr>
        <p:xfrm>
          <a:off x="179512" y="4184180"/>
          <a:ext cx="1448279" cy="1463852"/>
        </p:xfrm>
        <a:graphic>
          <a:graphicData uri="http://schemas.openxmlformats.org/presentationml/2006/ole">
            <mc:AlternateContent xmlns:mc="http://schemas.openxmlformats.org/markup-compatibility/2006">
              <mc:Choice xmlns:v="urn:schemas-microsoft-com:vml" Requires="v">
                <p:oleObj spid="_x0000_s1166" r:id="rId6" imgW="2733675" imgH="2762250" progId="">
                  <p:embed/>
                </p:oleObj>
              </mc:Choice>
              <mc:Fallback>
                <p:oleObj r:id="rId6" imgW="2733675" imgH="276225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4184180"/>
                        <a:ext cx="1448279" cy="1463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CuadroTexto"/>
          <p:cNvSpPr txBox="1"/>
          <p:nvPr/>
        </p:nvSpPr>
        <p:spPr>
          <a:xfrm>
            <a:off x="1738795" y="4437112"/>
            <a:ext cx="3489396" cy="1077218"/>
          </a:xfrm>
          <a:prstGeom prst="rect">
            <a:avLst/>
          </a:prstGeom>
          <a:noFill/>
        </p:spPr>
        <p:txBody>
          <a:bodyPr wrap="square" rtlCol="0">
            <a:spAutoFit/>
          </a:bodyPr>
          <a:lstStyle/>
          <a:p>
            <a:r>
              <a:rPr lang="es-AR" sz="1600" i="1" dirty="0" smtClean="0"/>
              <a:t>Curso elaborado para la </a:t>
            </a:r>
          </a:p>
          <a:p>
            <a:r>
              <a:rPr lang="es-AR" sz="1600" i="1" dirty="0" smtClean="0"/>
              <a:t>Universidad </a:t>
            </a:r>
            <a:r>
              <a:rPr lang="es-AR" sz="1600" i="1" dirty="0"/>
              <a:t>Nacional del Sur</a:t>
            </a:r>
          </a:p>
          <a:p>
            <a:r>
              <a:rPr lang="es-AR" sz="1600" i="1" dirty="0"/>
              <a:t>Departamento de Geografía y Turismo</a:t>
            </a:r>
          </a:p>
          <a:p>
            <a:endParaRPr lang="es-AR" sz="1600" dirty="0"/>
          </a:p>
        </p:txBody>
      </p:sp>
      <p:sp>
        <p:nvSpPr>
          <p:cNvPr id="12" name="11 CuadroTexto"/>
          <p:cNvSpPr txBox="1"/>
          <p:nvPr/>
        </p:nvSpPr>
        <p:spPr>
          <a:xfrm>
            <a:off x="1835696" y="3140968"/>
            <a:ext cx="5303057" cy="369332"/>
          </a:xfrm>
          <a:prstGeom prst="rect">
            <a:avLst/>
          </a:prstGeom>
          <a:noFill/>
        </p:spPr>
        <p:txBody>
          <a:bodyPr wrap="square" rtlCol="0">
            <a:spAutoFit/>
          </a:bodyPr>
          <a:lstStyle/>
          <a:p>
            <a:r>
              <a:rPr lang="es-AR" b="1" i="1" dirty="0" smtClean="0"/>
              <a:t>Bahía Blanca, 10 - 14 de noviembre de 2014</a:t>
            </a:r>
            <a:endParaRPr lang="es-AR" b="1" i="1" dirty="0"/>
          </a:p>
        </p:txBody>
      </p:sp>
      <p:sp>
        <p:nvSpPr>
          <p:cNvPr id="21" name="20 CuadroTexto"/>
          <p:cNvSpPr txBox="1"/>
          <p:nvPr/>
        </p:nvSpPr>
        <p:spPr>
          <a:xfrm>
            <a:off x="2925579" y="6611779"/>
            <a:ext cx="2113079" cy="246221"/>
          </a:xfrm>
          <a:prstGeom prst="rect">
            <a:avLst/>
          </a:prstGeom>
          <a:noFill/>
        </p:spPr>
        <p:txBody>
          <a:bodyPr wrap="none" rtlCol="0">
            <a:spAutoFit/>
          </a:bodyPr>
          <a:lstStyle/>
          <a:p>
            <a:r>
              <a:rPr lang="es-AR" sz="1000" dirty="0" smtClean="0">
                <a:hlinkClick r:id="rId8"/>
              </a:rPr>
              <a:t>http</a:t>
            </a:r>
            <a:r>
              <a:rPr lang="es-AR" sz="1000" dirty="0">
                <a:hlinkClick r:id="rId8"/>
              </a:rPr>
              <a:t>://teledeteccion.wix.com/gtihlla</a:t>
            </a:r>
            <a:r>
              <a:rPr lang="es-AR" sz="1000" dirty="0"/>
              <a:t> </a:t>
            </a:r>
          </a:p>
        </p:txBody>
      </p:sp>
      <p:sp>
        <p:nvSpPr>
          <p:cNvPr id="23" name="22 CuadroTexto"/>
          <p:cNvSpPr txBox="1"/>
          <p:nvPr/>
        </p:nvSpPr>
        <p:spPr>
          <a:xfrm>
            <a:off x="179512" y="6370940"/>
            <a:ext cx="3802607" cy="507831"/>
          </a:xfrm>
          <a:prstGeom prst="rect">
            <a:avLst/>
          </a:prstGeom>
          <a:noFill/>
        </p:spPr>
        <p:txBody>
          <a:bodyPr wrap="square" rtlCol="0">
            <a:spAutoFit/>
          </a:bodyPr>
          <a:lstStyle/>
          <a:p>
            <a:r>
              <a:rPr lang="es-AR" sz="900" i="1" dirty="0" err="1" smtClean="0"/>
              <a:t>Contoacto</a:t>
            </a:r>
            <a:r>
              <a:rPr lang="es-AR" sz="900" i="1" dirty="0" smtClean="0"/>
              <a:t> </a:t>
            </a:r>
          </a:p>
          <a:p>
            <a:r>
              <a:rPr lang="es-AR" sz="900" i="1" dirty="0" smtClean="0">
                <a:hlinkClick r:id="rId9"/>
              </a:rPr>
              <a:t>www.ihlla.org.ar</a:t>
            </a:r>
            <a:endParaRPr lang="es-AR" sz="900" i="1" dirty="0" smtClean="0"/>
          </a:p>
          <a:p>
            <a:r>
              <a:rPr lang="es-AR" sz="900" i="1" dirty="0" smtClean="0"/>
              <a:t>Te 00 54 249 438  5520 ext. 1</a:t>
            </a:r>
            <a:endParaRPr lang="es-AR" sz="9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Transmisión atmosférica y bandas Landsat</a:t>
            </a:r>
            <a:endParaRPr lang="es-AR" dirty="0"/>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10</a:t>
            </a:fld>
            <a:endParaRPr lang="es-AR" dirty="0"/>
          </a:p>
        </p:txBody>
      </p:sp>
      <p:sp>
        <p:nvSpPr>
          <p:cNvPr id="5" name="4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pic>
        <p:nvPicPr>
          <p:cNvPr id="6" name="5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556792"/>
            <a:ext cx="8070107" cy="4032448"/>
          </a:xfrm>
          <a:prstGeom prst="rect">
            <a:avLst/>
          </a:prstGeom>
          <a:ln>
            <a:noFill/>
          </a:ln>
          <a:effectLst>
            <a:softEdge rad="112500"/>
          </a:effectLst>
        </p:spPr>
      </p:pic>
      <p:sp>
        <p:nvSpPr>
          <p:cNvPr id="7" name="6 CuadroTexto"/>
          <p:cNvSpPr txBox="1"/>
          <p:nvPr/>
        </p:nvSpPr>
        <p:spPr>
          <a:xfrm>
            <a:off x="611560" y="5301208"/>
            <a:ext cx="5975290" cy="276999"/>
          </a:xfrm>
          <a:prstGeom prst="rect">
            <a:avLst/>
          </a:prstGeom>
          <a:noFill/>
        </p:spPr>
        <p:txBody>
          <a:bodyPr wrap="none" rtlCol="0">
            <a:spAutoFit/>
          </a:bodyPr>
          <a:lstStyle/>
          <a:p>
            <a:r>
              <a:rPr lang="es-AR" sz="1200" dirty="0" smtClean="0"/>
              <a:t>Bandas de LANDSAT 7 y 8* (LDCM) sensores (ETM+, OLI/TIRS). *Lanzado en febrero de 2013.</a:t>
            </a:r>
            <a:endParaRPr lang="es-AR" sz="1200" dirty="0"/>
          </a:p>
        </p:txBody>
      </p:sp>
    </p:spTree>
    <p:extLst>
      <p:ext uri="{BB962C8B-B14F-4D97-AF65-F5344CB8AC3E}">
        <p14:creationId xmlns:p14="http://schemas.microsoft.com/office/powerpoint/2010/main" val="410741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9BF89CBD-FC79-4667-B436-B0731AC7348F}" type="slidenum">
              <a:rPr lang="es-AR" smtClean="0"/>
              <a:pPr/>
              <a:t>11</a:t>
            </a:fld>
            <a:endParaRPr lang="es-AR"/>
          </a:p>
        </p:txBody>
      </p:sp>
      <p:sp>
        <p:nvSpPr>
          <p:cNvPr id="3" name="2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405" y="692696"/>
            <a:ext cx="5857875" cy="4781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483768" y="5805264"/>
            <a:ext cx="2520280" cy="369332"/>
          </a:xfrm>
          <a:prstGeom prst="rect">
            <a:avLst/>
          </a:prstGeom>
          <a:noFill/>
        </p:spPr>
        <p:txBody>
          <a:bodyPr wrap="square" rtlCol="0">
            <a:spAutoFit/>
          </a:bodyPr>
          <a:lstStyle/>
          <a:p>
            <a:r>
              <a:rPr lang="es-AR" dirty="0" smtClean="0"/>
              <a:t>Tomado de </a:t>
            </a:r>
            <a:endParaRPr lang="es-A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908" y="5875630"/>
            <a:ext cx="34766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28750"/>
            <a:ext cx="13525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52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La firmas espectrales</a:t>
            </a:r>
            <a:endParaRPr lang="es-AR" dirty="0"/>
          </a:p>
        </p:txBody>
      </p:sp>
      <p:sp>
        <p:nvSpPr>
          <p:cNvPr id="3" name="2 Marcador de texto"/>
          <p:cNvSpPr>
            <a:spLocks noGrp="1"/>
          </p:cNvSpPr>
          <p:nvPr>
            <p:ph type="body" idx="1"/>
          </p:nvPr>
        </p:nvSpPr>
        <p:spPr/>
        <p:txBody>
          <a:bodyPr/>
          <a:lstStyle/>
          <a:p>
            <a:r>
              <a:rPr lang="es-AR" dirty="0" smtClean="0"/>
              <a:t>Respuesta espectral de suelo, vegetación, nieve y agua</a:t>
            </a:r>
            <a:endParaRPr lang="es-AR" dirty="0"/>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12</a:t>
            </a:fld>
            <a:endParaRPr lang="es-AR"/>
          </a:p>
        </p:txBody>
      </p:sp>
      <p:sp>
        <p:nvSpPr>
          <p:cNvPr id="5" name="4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spTree>
    <p:extLst>
      <p:ext uri="{BB962C8B-B14F-4D97-AF65-F5344CB8AC3E}">
        <p14:creationId xmlns:p14="http://schemas.microsoft.com/office/powerpoint/2010/main" val="2854556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Firmas espectrales</a:t>
            </a:r>
            <a:endParaRPr lang="es-AR" dirty="0"/>
          </a:p>
        </p:txBody>
      </p:sp>
      <p:sp>
        <p:nvSpPr>
          <p:cNvPr id="3" name="2 Marcador de número de diapositiva"/>
          <p:cNvSpPr>
            <a:spLocks noGrp="1"/>
          </p:cNvSpPr>
          <p:nvPr>
            <p:ph type="sldNum" sz="quarter" idx="12"/>
          </p:nvPr>
        </p:nvSpPr>
        <p:spPr/>
        <p:txBody>
          <a:bodyPr/>
          <a:lstStyle/>
          <a:p>
            <a:fld id="{9BF89CBD-FC79-4667-B436-B0731AC7348F}" type="slidenum">
              <a:rPr lang="es-AR" smtClean="0"/>
              <a:pPr/>
              <a:t>13</a:t>
            </a:fld>
            <a:endParaRPr lang="es-AR"/>
          </a:p>
        </p:txBody>
      </p:sp>
      <p:sp>
        <p:nvSpPr>
          <p:cNvPr id="4" name="3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graphicFrame>
        <p:nvGraphicFramePr>
          <p:cNvPr id="5" name="4 Objeto"/>
          <p:cNvGraphicFramePr>
            <a:graphicFrameLocks noChangeAspect="1"/>
          </p:cNvGraphicFramePr>
          <p:nvPr>
            <p:extLst>
              <p:ext uri="{D42A27DB-BD31-4B8C-83A1-F6EECF244321}">
                <p14:modId xmlns:p14="http://schemas.microsoft.com/office/powerpoint/2010/main" val="1344746647"/>
              </p:ext>
            </p:extLst>
          </p:nvPr>
        </p:nvGraphicFramePr>
        <p:xfrm>
          <a:off x="539552" y="1389162"/>
          <a:ext cx="8027658" cy="4488110"/>
        </p:xfrm>
        <a:graphic>
          <a:graphicData uri="http://schemas.openxmlformats.org/presentationml/2006/ole">
            <mc:AlternateContent xmlns:mc="http://schemas.openxmlformats.org/markup-compatibility/2006">
              <mc:Choice xmlns:v="urn:schemas-microsoft-com:vml" Requires="v">
                <p:oleObj spid="_x0000_s2055" name="Hoja de cálculo" r:id="rId3" imgW="5495996" imgH="3076703" progId="Excel.Sheet.8">
                  <p:embed/>
                </p:oleObj>
              </mc:Choice>
              <mc:Fallback>
                <p:oleObj name="Hoja de cálculo" r:id="rId3" imgW="5495996" imgH="3076703" progId="Excel.Sheet.8">
                  <p:embed/>
                  <p:pic>
                    <p:nvPicPr>
                      <p:cNvPr id="0" name="5 Objeto"/>
                      <p:cNvPicPr>
                        <a:picLocks noChangeAspect="1" noChangeArrowheads="1"/>
                      </p:cNvPicPr>
                      <p:nvPr/>
                    </p:nvPicPr>
                    <p:blipFill>
                      <a:blip r:embed="rId4"/>
                      <a:srcRect/>
                      <a:stretch>
                        <a:fillRect/>
                      </a:stretch>
                    </p:blipFill>
                    <p:spPr bwMode="auto">
                      <a:xfrm>
                        <a:off x="539552" y="1389162"/>
                        <a:ext cx="8027658" cy="44881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117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Firma espectral de la vegetación</a:t>
            </a:r>
            <a:endParaRPr lang="es-AR" dirty="0"/>
          </a:p>
        </p:txBody>
      </p:sp>
      <p:sp>
        <p:nvSpPr>
          <p:cNvPr id="3" name="2 Marcador de contenido"/>
          <p:cNvSpPr>
            <a:spLocks noGrp="1"/>
          </p:cNvSpPr>
          <p:nvPr>
            <p:ph idx="1"/>
          </p:nvPr>
        </p:nvSpPr>
        <p:spPr>
          <a:xfrm>
            <a:off x="457200" y="1412776"/>
            <a:ext cx="8219256" cy="4713387"/>
          </a:xfrm>
        </p:spPr>
        <p:txBody>
          <a:bodyPr>
            <a:normAutofit fontScale="77500" lnSpcReduction="20000"/>
          </a:bodyPr>
          <a:lstStyle/>
          <a:p>
            <a:r>
              <a:rPr lang="es-AR" sz="3400" dirty="0"/>
              <a:t>Firmas espectrales de vegetación, suelo, agua y nieve obtenidas en laboratorio. Cada superficie natural tiene un comportamientos espectral propio. En el caso de la vegetación  </a:t>
            </a:r>
            <a:r>
              <a:rPr lang="es-ES" sz="3400" u="sng" dirty="0">
                <a:cs typeface="Times New Roman" pitchFamily="18" charset="0"/>
              </a:rPr>
              <a:t>e</a:t>
            </a:r>
            <a:r>
              <a:rPr lang="es-ES" altLang="es-AR" sz="3400" u="sng" dirty="0">
                <a:cs typeface="Times New Roman" pitchFamily="18" charset="0"/>
              </a:rPr>
              <a:t>s variable, dependiendo </a:t>
            </a:r>
            <a:r>
              <a:rPr lang="es-MX" altLang="es-AR" sz="3400" u="sng" dirty="0">
                <a:cs typeface="Times New Roman" pitchFamily="18" charset="0"/>
              </a:rPr>
              <a:t>principalmente </a:t>
            </a:r>
            <a:r>
              <a:rPr lang="es-MX" altLang="es-AR" sz="3400" dirty="0"/>
              <a:t>de los</a:t>
            </a:r>
            <a:r>
              <a:rPr lang="es-ES" altLang="es-AR" sz="3400" dirty="0"/>
              <a:t> factores: estado fenológico, forma y contenido en humedad.</a:t>
            </a:r>
          </a:p>
          <a:p>
            <a:pPr algn="just"/>
            <a:r>
              <a:rPr lang="es-AR" sz="3400" dirty="0"/>
              <a:t>Presenta reducida </a:t>
            </a:r>
            <a:r>
              <a:rPr lang="es-AR" sz="3400" dirty="0" err="1"/>
              <a:t>reflectividad</a:t>
            </a:r>
            <a:r>
              <a:rPr lang="es-AR" sz="3400" dirty="0"/>
              <a:t> en las bandas del visible, con un máximo relativo en la región del verde (0.55 µm). Esto es debido al efecto absorbente de los pigmentos fotosintéticos de las hojas. De entre estos, la clorofila absorbe en la zona del rojo. Por eso, en vegetación no vigorosa la clorofila no absorbe tanto y la hoja presenta un color amarillo (verde + rojo</a:t>
            </a:r>
            <a:r>
              <a:rPr lang="es-AR" sz="3400" dirty="0" smtClean="0"/>
              <a:t>).</a:t>
            </a:r>
            <a:endParaRPr lang="es-AR" sz="3400" dirty="0"/>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14</a:t>
            </a:fld>
            <a:endParaRPr lang="es-AR" dirty="0"/>
          </a:p>
        </p:txBody>
      </p:sp>
      <p:sp>
        <p:nvSpPr>
          <p:cNvPr id="5" name="4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spTree>
    <p:extLst>
      <p:ext uri="{BB962C8B-B14F-4D97-AF65-F5344CB8AC3E}">
        <p14:creationId xmlns:p14="http://schemas.microsoft.com/office/powerpoint/2010/main" val="344124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Firma espectral de la vegetación </a:t>
            </a:r>
            <a:endParaRPr lang="es-AR" dirty="0"/>
          </a:p>
        </p:txBody>
      </p:sp>
      <p:sp>
        <p:nvSpPr>
          <p:cNvPr id="3" name="2 Marcador de contenido"/>
          <p:cNvSpPr>
            <a:spLocks noGrp="1"/>
          </p:cNvSpPr>
          <p:nvPr>
            <p:ph idx="1"/>
          </p:nvPr>
        </p:nvSpPr>
        <p:spPr>
          <a:xfrm>
            <a:off x="457200" y="1711349"/>
            <a:ext cx="8229600" cy="4525963"/>
          </a:xfrm>
        </p:spPr>
        <p:txBody>
          <a:bodyPr>
            <a:normAutofit fontScale="77500" lnSpcReduction="20000"/>
          </a:bodyPr>
          <a:lstStyle/>
          <a:p>
            <a:r>
              <a:rPr lang="es-AR" dirty="0"/>
              <a:t>La estructura celular interna da la elevada </a:t>
            </a:r>
            <a:r>
              <a:rPr lang="es-AR" dirty="0" err="1"/>
              <a:t>reflectividad</a:t>
            </a:r>
            <a:r>
              <a:rPr lang="es-AR" dirty="0"/>
              <a:t> en el IRC que luego va reduciéndose paulatinamente hacia el infrarrojo medio. </a:t>
            </a:r>
          </a:p>
          <a:p>
            <a:r>
              <a:rPr lang="es-AR" dirty="0" smtClean="0"/>
              <a:t>La </a:t>
            </a:r>
            <a:r>
              <a:rPr lang="es-AR" dirty="0"/>
              <a:t>alta </a:t>
            </a:r>
            <a:r>
              <a:rPr lang="es-AR" dirty="0" err="1"/>
              <a:t>reflectividad</a:t>
            </a:r>
            <a:r>
              <a:rPr lang="es-AR" dirty="0"/>
              <a:t> en el IRC (</a:t>
            </a:r>
            <a:r>
              <a:rPr lang="es-AR" dirty="0">
                <a:sym typeface="Symbol"/>
              </a:rPr>
              <a:t></a:t>
            </a:r>
            <a:r>
              <a:rPr lang="es-AR" dirty="0"/>
              <a:t>50 %) permite notar el contraste más nítido que presenta, en comparación, con las bandas visibles (especialmente rojo) y en menor medida en el verde del espectro. Cuanto mayor resulte el contraste, mayor será el vigor de la vegetación</a:t>
            </a:r>
            <a:r>
              <a:rPr lang="es-AR" dirty="0" smtClean="0"/>
              <a:t>.</a:t>
            </a:r>
          </a:p>
          <a:p>
            <a:r>
              <a:rPr lang="es-AR" dirty="0" smtClean="0"/>
              <a:t>Los </a:t>
            </a:r>
            <a:r>
              <a:rPr lang="es-AR" dirty="0"/>
              <a:t>parámetros cantidad de pigmentos, estructura celular y contenido en agua, manifestados por la respuesta espectral de esa masa de vegetación de la que forman parte, puede servir para discernir entre unas especies y otras, su nivel de desarrollo e incluso su estado sanitario.</a:t>
            </a:r>
          </a:p>
          <a:p>
            <a:endParaRPr lang="es-AR" dirty="0"/>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15</a:t>
            </a:fld>
            <a:endParaRPr lang="es-AR" dirty="0"/>
          </a:p>
        </p:txBody>
      </p:sp>
      <p:sp>
        <p:nvSpPr>
          <p:cNvPr id="5" name="4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spTree>
    <p:extLst>
      <p:ext uri="{BB962C8B-B14F-4D97-AF65-F5344CB8AC3E}">
        <p14:creationId xmlns:p14="http://schemas.microsoft.com/office/powerpoint/2010/main" val="813752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Firma espectral del suelo</a:t>
            </a:r>
            <a:endParaRPr lang="es-AR" dirty="0"/>
          </a:p>
        </p:txBody>
      </p:sp>
      <p:sp>
        <p:nvSpPr>
          <p:cNvPr id="3" name="2 Marcador de contenido"/>
          <p:cNvSpPr>
            <a:spLocks noGrp="1"/>
          </p:cNvSpPr>
          <p:nvPr>
            <p:ph idx="1"/>
          </p:nvPr>
        </p:nvSpPr>
        <p:spPr/>
        <p:txBody>
          <a:bodyPr>
            <a:normAutofit fontScale="77500" lnSpcReduction="20000"/>
          </a:bodyPr>
          <a:lstStyle/>
          <a:p>
            <a:pPr algn="just">
              <a:buFont typeface="Wingdings" panose="05000000000000000000" pitchFamily="2" charset="2"/>
              <a:buChar char="§"/>
            </a:pPr>
            <a:r>
              <a:rPr lang="es-AR" dirty="0"/>
              <a:t>Los suelos desnudos, presentan un comportamiento espectral más uniforme que el de la vegetación. La curva espectral que presentan es bastante plana y de carácter ligeramente ascendente.</a:t>
            </a:r>
          </a:p>
          <a:p>
            <a:pPr>
              <a:buFont typeface="Wingdings" panose="05000000000000000000" pitchFamily="2" charset="2"/>
              <a:buChar char="§"/>
            </a:pPr>
            <a:endParaRPr lang="es-AR" dirty="0"/>
          </a:p>
          <a:p>
            <a:pPr algn="just">
              <a:buFont typeface="Wingdings" panose="05000000000000000000" pitchFamily="2" charset="2"/>
              <a:buChar char="§"/>
            </a:pPr>
            <a:r>
              <a:rPr lang="es-AR" dirty="0"/>
              <a:t>Los principales factores que intervienen en este caso son la composición química del suelo, su textura y estructura y el contenido en humedad. Por ejemplo, un suelo de origen calcáreo tiende al color blanco, indicando alta </a:t>
            </a:r>
            <a:r>
              <a:rPr lang="es-AR" dirty="0" err="1"/>
              <a:t>reflectividad</a:t>
            </a:r>
            <a:r>
              <a:rPr lang="es-AR" dirty="0"/>
              <a:t> en todas las bandas visibles, mientras que los arcillosos ofrecen una mayor </a:t>
            </a:r>
            <a:r>
              <a:rPr lang="es-AR" dirty="0" err="1"/>
              <a:t>reflectividad</a:t>
            </a:r>
            <a:r>
              <a:rPr lang="es-AR" dirty="0"/>
              <a:t> en el rojo, como consecuencia de su contenido en óxido de hierro. </a:t>
            </a:r>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16</a:t>
            </a:fld>
            <a:endParaRPr lang="es-AR" dirty="0"/>
          </a:p>
        </p:txBody>
      </p:sp>
      <p:sp>
        <p:nvSpPr>
          <p:cNvPr id="5" name="4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spTree>
    <p:extLst>
      <p:ext uri="{BB962C8B-B14F-4D97-AF65-F5344CB8AC3E}">
        <p14:creationId xmlns:p14="http://schemas.microsoft.com/office/powerpoint/2010/main" val="1619872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Firma espectral del suelo</a:t>
            </a:r>
            <a:endParaRPr lang="es-AR" dirty="0"/>
          </a:p>
        </p:txBody>
      </p:sp>
      <p:sp>
        <p:nvSpPr>
          <p:cNvPr id="3" name="2 Marcador de contenido"/>
          <p:cNvSpPr>
            <a:spLocks noGrp="1"/>
          </p:cNvSpPr>
          <p:nvPr>
            <p:ph idx="1"/>
          </p:nvPr>
        </p:nvSpPr>
        <p:spPr/>
        <p:txBody>
          <a:bodyPr>
            <a:normAutofit fontScale="77500" lnSpcReduction="20000"/>
          </a:bodyPr>
          <a:lstStyle/>
          <a:p>
            <a:pPr algn="just">
              <a:spcAft>
                <a:spcPts val="1200"/>
              </a:spcAft>
              <a:buFont typeface="Wingdings" panose="05000000000000000000" pitchFamily="2" charset="2"/>
              <a:buChar char="§"/>
            </a:pPr>
            <a:r>
              <a:rPr lang="es-AR" dirty="0"/>
              <a:t>La </a:t>
            </a:r>
            <a:r>
              <a:rPr lang="es-AR" dirty="0" err="1"/>
              <a:t>reflectividad</a:t>
            </a:r>
            <a:r>
              <a:rPr lang="es-AR" dirty="0"/>
              <a:t> espectral presenta mayores valores en suelos de textura gruesa (por ejemplo los suelos con alto contenido de arena), planchados, secos y con bajo contenido de materia orgánica. </a:t>
            </a:r>
          </a:p>
          <a:p>
            <a:pPr algn="just">
              <a:buFont typeface="Wingdings" panose="05000000000000000000" pitchFamily="2" charset="2"/>
              <a:buChar char="§"/>
            </a:pPr>
            <a:r>
              <a:rPr lang="es-AR" dirty="0"/>
              <a:t>El contenido en humedad es uno de los elementos destacados en la </a:t>
            </a:r>
            <a:r>
              <a:rPr lang="es-AR" dirty="0" err="1"/>
              <a:t>reflectividad</a:t>
            </a:r>
            <a:r>
              <a:rPr lang="es-AR" dirty="0"/>
              <a:t> en longitudes de onda largas (SWIR) y así suelos con alto contenido en humedad darán una </a:t>
            </a:r>
            <a:r>
              <a:rPr lang="es-AR" dirty="0" err="1"/>
              <a:t>reflectividad</a:t>
            </a:r>
            <a:r>
              <a:rPr lang="es-AR" dirty="0"/>
              <a:t> baja en esas longitudes de onda (ejemplo son los suelos de las cuencas del </a:t>
            </a:r>
            <a:r>
              <a:rPr lang="es-AR" dirty="0" err="1"/>
              <a:t>Langueyú</a:t>
            </a:r>
            <a:r>
              <a:rPr lang="es-AR" dirty="0"/>
              <a:t> y del Azul entre otras) (</a:t>
            </a:r>
            <a:r>
              <a:rPr lang="es-AR" dirty="0" err="1"/>
              <a:t>reflectividad</a:t>
            </a:r>
            <a:r>
              <a:rPr lang="es-AR" dirty="0"/>
              <a:t> menor al 10 %). Cuanto más seco y planchado resulte un suelo, mayor será su </a:t>
            </a:r>
            <a:r>
              <a:rPr lang="es-AR" dirty="0" err="1"/>
              <a:t>reflectividad</a:t>
            </a:r>
            <a:r>
              <a:rPr lang="es-AR" dirty="0"/>
              <a:t>.</a:t>
            </a:r>
          </a:p>
          <a:p>
            <a:endParaRPr lang="es-AR" dirty="0"/>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17</a:t>
            </a:fld>
            <a:endParaRPr lang="es-AR" dirty="0"/>
          </a:p>
        </p:txBody>
      </p:sp>
      <p:sp>
        <p:nvSpPr>
          <p:cNvPr id="5" name="4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spTree>
    <p:extLst>
      <p:ext uri="{BB962C8B-B14F-4D97-AF65-F5344CB8AC3E}">
        <p14:creationId xmlns:p14="http://schemas.microsoft.com/office/powerpoint/2010/main" val="3294128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Firma espectral del agua - nieve</a:t>
            </a:r>
          </a:p>
        </p:txBody>
      </p:sp>
      <p:sp>
        <p:nvSpPr>
          <p:cNvPr id="3" name="2 Marcador de contenido"/>
          <p:cNvSpPr>
            <a:spLocks noGrp="1"/>
          </p:cNvSpPr>
          <p:nvPr>
            <p:ph idx="1"/>
          </p:nvPr>
        </p:nvSpPr>
        <p:spPr/>
        <p:txBody>
          <a:bodyPr>
            <a:normAutofit fontScale="85000" lnSpcReduction="20000"/>
          </a:bodyPr>
          <a:lstStyle/>
          <a:p>
            <a:pPr algn="just">
              <a:buFont typeface="Wingdings" panose="05000000000000000000" pitchFamily="2" charset="2"/>
              <a:buChar char="§"/>
            </a:pPr>
            <a:r>
              <a:rPr lang="es-AR" dirty="0"/>
              <a:t>El agua absorbe o transmite la mayor parte de la radiación visible que recibe. Por lo tanto presentará una curva espectral plana, baja y de sentido descendente hacia longitudes de onda del SWIR. De todas formas, en aguas poco profundas, la </a:t>
            </a:r>
            <a:r>
              <a:rPr lang="es-AR" dirty="0" err="1"/>
              <a:t>reflectividad</a:t>
            </a:r>
            <a:r>
              <a:rPr lang="es-AR" dirty="0"/>
              <a:t> aumenta. Los factores que afectan el comportamiento del agua son: profundidad, contenido de material en suspensión (clorofila, arcillas y nutrientes) y rugosidad de la superficie (factor extremadamente importante</a:t>
            </a:r>
            <a:r>
              <a:rPr lang="es-AR" dirty="0" smtClean="0"/>
              <a:t>).</a:t>
            </a:r>
            <a:endParaRPr lang="es-AR" dirty="0"/>
          </a:p>
          <a:p>
            <a:pPr algn="just">
              <a:buFont typeface="Wingdings" panose="05000000000000000000" pitchFamily="2" charset="2"/>
              <a:buChar char="§"/>
            </a:pPr>
            <a:r>
              <a:rPr lang="es-AR" dirty="0"/>
              <a:t>La nieve presenta un comportamiento completamente diferente al agua, con una </a:t>
            </a:r>
            <a:r>
              <a:rPr lang="es-AR" dirty="0" err="1"/>
              <a:t>reflectividad</a:t>
            </a:r>
            <a:r>
              <a:rPr lang="es-AR" dirty="0"/>
              <a:t> elevada en las bandas visibles (próximas al 100 %), reduciéndose drásticamente en el IRC y picos en el SWIR. </a:t>
            </a:r>
          </a:p>
          <a:p>
            <a:endParaRPr lang="es-AR" dirty="0"/>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18</a:t>
            </a:fld>
            <a:endParaRPr lang="es-AR" dirty="0"/>
          </a:p>
        </p:txBody>
      </p:sp>
      <p:sp>
        <p:nvSpPr>
          <p:cNvPr id="5" name="4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spTree>
    <p:extLst>
      <p:ext uri="{BB962C8B-B14F-4D97-AF65-F5344CB8AC3E}">
        <p14:creationId xmlns:p14="http://schemas.microsoft.com/office/powerpoint/2010/main" val="56254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Emisividad </a:t>
            </a:r>
            <a:endParaRPr lang="es-AR" dirty="0"/>
          </a:p>
        </p:txBody>
      </p:sp>
      <p:sp>
        <p:nvSpPr>
          <p:cNvPr id="3" name="2 Marcador de contenido"/>
          <p:cNvSpPr>
            <a:spLocks noGrp="1"/>
          </p:cNvSpPr>
          <p:nvPr>
            <p:ph idx="1"/>
          </p:nvPr>
        </p:nvSpPr>
        <p:spPr>
          <a:xfrm>
            <a:off x="467544" y="5229200"/>
            <a:ext cx="8219256" cy="824955"/>
          </a:xfrm>
        </p:spPr>
        <p:txBody>
          <a:bodyPr>
            <a:noAutofit/>
          </a:bodyPr>
          <a:lstStyle/>
          <a:p>
            <a:pPr marL="0" indent="0" algn="just">
              <a:buNone/>
            </a:pPr>
            <a:r>
              <a:rPr lang="es-AR" sz="1600" dirty="0"/>
              <a:t>La temperatura promedio de la superficie terrestre es de aproximadamente 300 K y su </a:t>
            </a:r>
            <a:r>
              <a:rPr lang="es-AR" sz="1600" dirty="0" err="1"/>
              <a:t>emitancia</a:t>
            </a:r>
            <a:r>
              <a:rPr lang="es-AR" sz="1600" dirty="0"/>
              <a:t> espectral es máxima en el intervalo 8 - 14 µm (IRT). Esto nos permite detectar la energía que procede de las distintas superficies, pero para ello no se mide la energía reflejada, sino la emitida, en función de la temperatura.</a:t>
            </a:r>
          </a:p>
          <a:p>
            <a:pPr marL="0" indent="0">
              <a:buNone/>
            </a:pPr>
            <a:endParaRPr lang="es-AR" sz="1600" dirty="0"/>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19</a:t>
            </a:fld>
            <a:endParaRPr lang="es-AR" dirty="0"/>
          </a:p>
        </p:txBody>
      </p:sp>
      <p:sp>
        <p:nvSpPr>
          <p:cNvPr id="5" name="4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grpSp>
        <p:nvGrpSpPr>
          <p:cNvPr id="10" name="Group 652"/>
          <p:cNvGrpSpPr>
            <a:grpSpLocks/>
          </p:cNvGrpSpPr>
          <p:nvPr/>
        </p:nvGrpSpPr>
        <p:grpSpPr bwMode="auto">
          <a:xfrm>
            <a:off x="971600" y="1628800"/>
            <a:ext cx="7128532" cy="3383681"/>
            <a:chOff x="144" y="2304"/>
            <a:chExt cx="6140" cy="1376"/>
          </a:xfrm>
        </p:grpSpPr>
        <p:pic>
          <p:nvPicPr>
            <p:cNvPr id="11" name="Picture 65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4" y="2333"/>
              <a:ext cx="2860" cy="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5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 y="2304"/>
              <a:ext cx="2736"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0712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AR"/>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2</a:t>
            </a:fld>
            <a:endParaRPr lang="es-AR" dirty="0"/>
          </a:p>
        </p:txBody>
      </p:sp>
      <p:sp>
        <p:nvSpPr>
          <p:cNvPr id="5" name="4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sp>
        <p:nvSpPr>
          <p:cNvPr id="6" name="10 Marcador de contenido"/>
          <p:cNvSpPr txBox="1">
            <a:spLocks/>
          </p:cNvSpPr>
          <p:nvPr/>
        </p:nvSpPr>
        <p:spPr>
          <a:xfrm>
            <a:off x="116375" y="1268760"/>
            <a:ext cx="8892480" cy="4896544"/>
          </a:xfrm>
          <a:prstGeom prst="roundRect">
            <a:avLst/>
          </a:prstGeom>
          <a:solidFill>
            <a:schemeClr val="bg1"/>
          </a:solidFill>
          <a:ln>
            <a:solidFill>
              <a:schemeClr val="tx1">
                <a:lumMod val="50000"/>
                <a:lumOff val="5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Arial" pitchFamily="34" charset="0"/>
              <a:buNone/>
            </a:pPr>
            <a:r>
              <a:rPr lang="es-AR" sz="2800" b="1" i="1" dirty="0" smtClean="0"/>
              <a:t>Estimación de parámetros biofísicos de superficie</a:t>
            </a:r>
          </a:p>
          <a:p>
            <a:pPr marL="457200" indent="-457200">
              <a:buFont typeface="Arial" pitchFamily="34" charset="0"/>
              <a:buAutoNum type="arabicPeriod"/>
            </a:pPr>
            <a:r>
              <a:rPr lang="es-AR" sz="2400" dirty="0" smtClean="0"/>
              <a:t>Conceptos físicos básicos – espectros de superficies específicas</a:t>
            </a:r>
          </a:p>
          <a:p>
            <a:pPr marL="457200" indent="-457200">
              <a:buFont typeface="Arial" pitchFamily="34" charset="0"/>
              <a:buAutoNum type="arabicPeriod"/>
            </a:pPr>
            <a:r>
              <a:rPr lang="es-AR" sz="2400" dirty="0" smtClean="0"/>
              <a:t>Espectro solar y térmico</a:t>
            </a:r>
          </a:p>
          <a:p>
            <a:pPr marL="457200" indent="-457200">
              <a:buFont typeface="Arial" pitchFamily="34" charset="0"/>
              <a:buAutoNum type="arabicPeriod"/>
            </a:pPr>
            <a:r>
              <a:rPr lang="es-AR" sz="2400" dirty="0" smtClean="0"/>
              <a:t>Misiones espaciales – herramientas básicas para la visualización de datos captados desde satélite</a:t>
            </a:r>
          </a:p>
          <a:p>
            <a:pPr marL="457200" indent="-457200">
              <a:buFont typeface="Arial" pitchFamily="34" charset="0"/>
              <a:buAutoNum type="arabicPeriod"/>
            </a:pPr>
            <a:r>
              <a:rPr lang="es-AR" sz="2400" dirty="0" smtClean="0"/>
              <a:t>Ventanas atmosféricas</a:t>
            </a:r>
          </a:p>
          <a:p>
            <a:pPr marL="457200" indent="-457200">
              <a:buFont typeface="Arial" pitchFamily="34" charset="0"/>
              <a:buAutoNum type="arabicPeriod"/>
            </a:pPr>
            <a:r>
              <a:rPr lang="es-AR" sz="2400" dirty="0" smtClean="0"/>
              <a:t>Corrección atmosférica - modelos</a:t>
            </a:r>
          </a:p>
          <a:p>
            <a:pPr marL="457200" indent="-457200">
              <a:buFont typeface="Arial" pitchFamily="34" charset="0"/>
              <a:buAutoNum type="arabicPeriod"/>
            </a:pPr>
            <a:r>
              <a:rPr lang="es-AR" sz="2400" dirty="0" smtClean="0"/>
              <a:t>Índices: de vegetación y combinados con el térmico </a:t>
            </a:r>
          </a:p>
          <a:p>
            <a:pPr marL="457200" indent="-457200">
              <a:buFont typeface="Arial" pitchFamily="34" charset="0"/>
              <a:buAutoNum type="arabicPeriod"/>
            </a:pPr>
            <a:r>
              <a:rPr lang="es-AR" sz="2400" dirty="0" smtClean="0"/>
              <a:t>Ejemplos de aplicación en la región pampeana</a:t>
            </a:r>
            <a:endParaRPr lang="es-AR" sz="2400" i="1" dirty="0" smtClean="0"/>
          </a:p>
          <a:p>
            <a:pPr>
              <a:buFont typeface="Arial" pitchFamily="34" charset="0"/>
              <a:buNone/>
            </a:pPr>
            <a:r>
              <a:rPr lang="es-AR" sz="2400" b="1" i="1" dirty="0" smtClean="0"/>
              <a:t> </a:t>
            </a:r>
            <a:endParaRPr lang="es-AR" sz="2400" b="1" dirty="0" smtClean="0"/>
          </a:p>
          <a:p>
            <a:pPr>
              <a:buFont typeface="Arial" pitchFamily="34" charset="0"/>
              <a:buNone/>
            </a:pPr>
            <a:endParaRPr lang="es-AR" sz="2400" b="1" i="1" dirty="0" smtClean="0"/>
          </a:p>
          <a:p>
            <a:pPr>
              <a:buFont typeface="Arial" pitchFamily="34" charset="0"/>
              <a:buNone/>
            </a:pPr>
            <a:endParaRPr lang="es-AR" sz="2400" b="1" i="1" dirty="0" smtClean="0"/>
          </a:p>
          <a:p>
            <a:pPr>
              <a:buFont typeface="Arial" pitchFamily="34" charset="0"/>
              <a:buNone/>
            </a:pPr>
            <a:endParaRPr lang="es-AR" sz="2400" b="1" i="1" dirty="0"/>
          </a:p>
        </p:txBody>
      </p:sp>
      <p:sp>
        <p:nvSpPr>
          <p:cNvPr id="7" name="6 CuadroTexto"/>
          <p:cNvSpPr txBox="1"/>
          <p:nvPr/>
        </p:nvSpPr>
        <p:spPr>
          <a:xfrm>
            <a:off x="179512" y="620688"/>
            <a:ext cx="3096344" cy="584775"/>
          </a:xfrm>
          <a:prstGeom prst="rect">
            <a:avLst/>
          </a:prstGeom>
          <a:noFill/>
        </p:spPr>
        <p:txBody>
          <a:bodyPr wrap="square" rtlCol="0">
            <a:spAutoFit/>
          </a:bodyPr>
          <a:lstStyle/>
          <a:p>
            <a:r>
              <a:rPr lang="es-AR" sz="3200" b="1" dirty="0" smtClean="0"/>
              <a:t>ORGANIZACIÓN</a:t>
            </a:r>
            <a:r>
              <a:rPr lang="es-AR" sz="2800" b="1" dirty="0" smtClean="0"/>
              <a:t> </a:t>
            </a:r>
            <a:endParaRPr lang="es-AR" sz="2800" b="1" dirty="0"/>
          </a:p>
        </p:txBody>
      </p:sp>
    </p:spTree>
    <p:extLst>
      <p:ext uri="{BB962C8B-B14F-4D97-AF65-F5344CB8AC3E}">
        <p14:creationId xmlns:p14="http://schemas.microsoft.com/office/powerpoint/2010/main" val="3461407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Desarrollo diario</a:t>
            </a:r>
            <a:endParaRPr lang="es-AR" dirty="0"/>
          </a:p>
        </p:txBody>
      </p:sp>
      <p:sp>
        <p:nvSpPr>
          <p:cNvPr id="3" name="2 Marcador de contenido"/>
          <p:cNvSpPr>
            <a:spLocks noGrp="1"/>
          </p:cNvSpPr>
          <p:nvPr>
            <p:ph sz="half" idx="1"/>
          </p:nvPr>
        </p:nvSpPr>
        <p:spPr/>
        <p:txBody>
          <a:bodyPr>
            <a:normAutofit lnSpcReduction="10000"/>
          </a:bodyPr>
          <a:lstStyle/>
          <a:p>
            <a:r>
              <a:rPr lang="es-AR" dirty="0" smtClean="0">
                <a:solidFill>
                  <a:srgbClr val="0070C0"/>
                </a:solidFill>
              </a:rPr>
              <a:t>Teoría</a:t>
            </a:r>
          </a:p>
          <a:p>
            <a:pPr>
              <a:buFontTx/>
              <a:buChar char="-"/>
            </a:pPr>
            <a:r>
              <a:rPr lang="es-AR" sz="2400" dirty="0" smtClean="0"/>
              <a:t>Lunes </a:t>
            </a:r>
            <a:r>
              <a:rPr lang="es-AR" sz="2400" dirty="0"/>
              <a:t>mañana y tarde </a:t>
            </a:r>
            <a:r>
              <a:rPr lang="es-AR" sz="2400" dirty="0" smtClean="0"/>
              <a:t>repaso RR</a:t>
            </a:r>
          </a:p>
          <a:p>
            <a:pPr marL="0" indent="0">
              <a:buNone/>
            </a:pPr>
            <a:r>
              <a:rPr lang="es-AR" sz="2400" dirty="0" smtClean="0"/>
              <a:t>- Martes </a:t>
            </a:r>
            <a:r>
              <a:rPr lang="es-AR" sz="2400" dirty="0"/>
              <a:t>de mañana </a:t>
            </a:r>
            <a:r>
              <a:rPr lang="es-AR" sz="2400" dirty="0" smtClean="0"/>
              <a:t>definición de Índices RR</a:t>
            </a:r>
            <a:endParaRPr lang="es-AR" sz="2400" dirty="0"/>
          </a:p>
          <a:p>
            <a:pPr marL="0" indent="0">
              <a:buNone/>
            </a:pPr>
            <a:r>
              <a:rPr lang="es-AR" sz="2400" dirty="0" smtClean="0"/>
              <a:t>- Miércoles </a:t>
            </a:r>
            <a:r>
              <a:rPr lang="es-AR" sz="2400" dirty="0"/>
              <a:t>Corrección atmosférica en espectro solar y </a:t>
            </a:r>
            <a:r>
              <a:rPr lang="es-AR" sz="2400" dirty="0" smtClean="0"/>
              <a:t>térmico FC</a:t>
            </a:r>
            <a:endParaRPr lang="es-AR" sz="2400" dirty="0"/>
          </a:p>
          <a:p>
            <a:pPr marL="0" indent="0">
              <a:buNone/>
            </a:pPr>
            <a:r>
              <a:rPr lang="es-AR" sz="2400" dirty="0" smtClean="0"/>
              <a:t>- Jueves </a:t>
            </a:r>
            <a:r>
              <a:rPr lang="es-AR" sz="2400" dirty="0"/>
              <a:t>mañana corrección </a:t>
            </a:r>
            <a:r>
              <a:rPr lang="es-AR" sz="2400" dirty="0" smtClean="0"/>
              <a:t>atmosférica – índices FC - RR</a:t>
            </a:r>
            <a:endParaRPr lang="es-AR" sz="2400" dirty="0"/>
          </a:p>
          <a:p>
            <a:pPr marL="0" indent="0">
              <a:buNone/>
            </a:pPr>
            <a:r>
              <a:rPr lang="es-AR" sz="2400" dirty="0" smtClean="0"/>
              <a:t>- Viernes </a:t>
            </a:r>
            <a:r>
              <a:rPr lang="es-AR" sz="2400" dirty="0"/>
              <a:t>repaso de </a:t>
            </a:r>
            <a:r>
              <a:rPr lang="es-AR" sz="2400" dirty="0" smtClean="0"/>
              <a:t>mañana y evaluación </a:t>
            </a:r>
            <a:r>
              <a:rPr lang="es-AR" sz="2400" dirty="0"/>
              <a:t>de tarde </a:t>
            </a:r>
            <a:r>
              <a:rPr lang="es-AR" sz="2400" dirty="0" smtClean="0"/>
              <a:t>FC RR</a:t>
            </a:r>
            <a:endParaRPr lang="es-AR" sz="2400" dirty="0"/>
          </a:p>
        </p:txBody>
      </p:sp>
      <p:sp>
        <p:nvSpPr>
          <p:cNvPr id="4" name="3 Marcador de contenido"/>
          <p:cNvSpPr>
            <a:spLocks noGrp="1"/>
          </p:cNvSpPr>
          <p:nvPr>
            <p:ph sz="half" idx="2"/>
          </p:nvPr>
        </p:nvSpPr>
        <p:spPr/>
        <p:txBody>
          <a:bodyPr>
            <a:normAutofit lnSpcReduction="10000"/>
          </a:bodyPr>
          <a:lstStyle/>
          <a:p>
            <a:r>
              <a:rPr lang="es-AR" dirty="0" smtClean="0">
                <a:solidFill>
                  <a:srgbClr val="0070C0"/>
                </a:solidFill>
              </a:rPr>
              <a:t>Práctica procesado</a:t>
            </a:r>
          </a:p>
          <a:p>
            <a:pPr lvl="1"/>
            <a:r>
              <a:rPr lang="es-AR" dirty="0" smtClean="0"/>
              <a:t>Lunes tarde TP1 herramientas básicas RR</a:t>
            </a:r>
          </a:p>
          <a:p>
            <a:pPr lvl="1"/>
            <a:r>
              <a:rPr lang="es-AR" dirty="0" smtClean="0"/>
              <a:t>Martes (2 horas) TP1 continuación RR</a:t>
            </a:r>
          </a:p>
          <a:p>
            <a:pPr lvl="1"/>
            <a:r>
              <a:rPr lang="es-AR" dirty="0" smtClean="0"/>
              <a:t>Miércoles TP2  corrección atmosférica espectro solar FC y TP3 térmico FC</a:t>
            </a:r>
          </a:p>
          <a:p>
            <a:pPr lvl="1"/>
            <a:r>
              <a:rPr lang="es-AR" dirty="0" smtClean="0"/>
              <a:t>Jueves TP2-TP3 finalización FC y TP4 aplicación de índices RR</a:t>
            </a:r>
            <a:endParaRPr lang="es-AR" dirty="0"/>
          </a:p>
        </p:txBody>
      </p:sp>
      <p:sp>
        <p:nvSpPr>
          <p:cNvPr id="5" name="4 Marcador de número de diapositiva"/>
          <p:cNvSpPr>
            <a:spLocks noGrp="1"/>
          </p:cNvSpPr>
          <p:nvPr>
            <p:ph type="sldNum" sz="quarter" idx="12"/>
          </p:nvPr>
        </p:nvSpPr>
        <p:spPr/>
        <p:txBody>
          <a:bodyPr/>
          <a:lstStyle/>
          <a:p>
            <a:fld id="{9BF89CBD-FC79-4667-B436-B0731AC7348F}" type="slidenum">
              <a:rPr lang="es-AR" smtClean="0"/>
              <a:pPr/>
              <a:t>3</a:t>
            </a:fld>
            <a:endParaRPr lang="es-AR"/>
          </a:p>
        </p:txBody>
      </p:sp>
      <p:sp>
        <p:nvSpPr>
          <p:cNvPr id="6" name="5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cxnSp>
        <p:nvCxnSpPr>
          <p:cNvPr id="8" name="7 Conector recto"/>
          <p:cNvCxnSpPr/>
          <p:nvPr/>
        </p:nvCxnSpPr>
        <p:spPr>
          <a:xfrm>
            <a:off x="4788024" y="3501008"/>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4788024" y="2780928"/>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4788024" y="4941168"/>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23528" y="2780928"/>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323528" y="4581128"/>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323528" y="3501008"/>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323528" y="5373216"/>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323528" y="6021288"/>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4788024" y="6021288"/>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88024" y="1988840"/>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323528" y="1988840"/>
            <a:ext cx="4248472"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6444208" y="6093296"/>
            <a:ext cx="4248472" cy="307777"/>
          </a:xfrm>
          <a:prstGeom prst="rect">
            <a:avLst/>
          </a:prstGeom>
          <a:noFill/>
        </p:spPr>
        <p:txBody>
          <a:bodyPr wrap="square" rtlCol="0">
            <a:spAutoFit/>
          </a:bodyPr>
          <a:lstStyle/>
          <a:p>
            <a:r>
              <a:rPr lang="es-AR" sz="1400" dirty="0" smtClean="0"/>
              <a:t>RR Raúl Rivas; FC Facundo Carmona</a:t>
            </a:r>
            <a:endParaRPr lang="es-AR" sz="1400" dirty="0"/>
          </a:p>
        </p:txBody>
      </p:sp>
    </p:spTree>
    <p:extLst>
      <p:ext uri="{BB962C8B-B14F-4D97-AF65-F5344CB8AC3E}">
        <p14:creationId xmlns:p14="http://schemas.microsoft.com/office/powerpoint/2010/main" val="1805858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5013176"/>
            <a:ext cx="7772400" cy="1362075"/>
          </a:xfrm>
        </p:spPr>
        <p:txBody>
          <a:bodyPr/>
          <a:lstStyle/>
          <a:p>
            <a:r>
              <a:rPr lang="es-AR" dirty="0" smtClean="0"/>
              <a:t>Conceptos básicos</a:t>
            </a:r>
            <a:endParaRPr lang="es-AR" dirty="0"/>
          </a:p>
        </p:txBody>
      </p:sp>
      <p:sp>
        <p:nvSpPr>
          <p:cNvPr id="3" name="2 Marcador de texto"/>
          <p:cNvSpPr>
            <a:spLocks noGrp="1"/>
          </p:cNvSpPr>
          <p:nvPr>
            <p:ph type="body" idx="1"/>
          </p:nvPr>
        </p:nvSpPr>
        <p:spPr>
          <a:xfrm>
            <a:off x="722313" y="3512989"/>
            <a:ext cx="7772400" cy="1500187"/>
          </a:xfrm>
        </p:spPr>
        <p:txBody>
          <a:bodyPr/>
          <a:lstStyle/>
          <a:p>
            <a:r>
              <a:rPr lang="es-AR" dirty="0" smtClean="0"/>
              <a:t>Desarrollo teórico y revisión</a:t>
            </a:r>
            <a:endParaRPr lang="es-AR" dirty="0"/>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4</a:t>
            </a:fld>
            <a:endParaRPr lang="es-AR"/>
          </a:p>
        </p:txBody>
      </p:sp>
      <p:sp>
        <p:nvSpPr>
          <p:cNvPr id="5" name="4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spTree>
    <p:extLst>
      <p:ext uri="{BB962C8B-B14F-4D97-AF65-F5344CB8AC3E}">
        <p14:creationId xmlns:p14="http://schemas.microsoft.com/office/powerpoint/2010/main" val="989582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Conceptos relevantes en teledetección</a:t>
            </a:r>
            <a:endParaRPr lang="es-AR" dirty="0"/>
          </a:p>
        </p:txBody>
      </p:sp>
      <p:sp>
        <p:nvSpPr>
          <p:cNvPr id="3" name="2 Marcador de contenido"/>
          <p:cNvSpPr>
            <a:spLocks noGrp="1"/>
          </p:cNvSpPr>
          <p:nvPr>
            <p:ph sz="half" idx="1"/>
          </p:nvPr>
        </p:nvSpPr>
        <p:spPr>
          <a:xfrm>
            <a:off x="112734" y="1600200"/>
            <a:ext cx="4243242" cy="4781127"/>
          </a:xfrm>
        </p:spPr>
        <p:txBody>
          <a:bodyPr>
            <a:normAutofit fontScale="85000" lnSpcReduction="20000"/>
          </a:bodyPr>
          <a:lstStyle/>
          <a:p>
            <a:pPr algn="just"/>
            <a:r>
              <a:rPr lang="es-AR" dirty="0" smtClean="0"/>
              <a:t>Seguramente gran partes de los conceptos de bases físicas de la teledetección fueron desarrollados en cursos previos que tomaron durante el grado o el posgrado. Hoy y hasta el miércoles hablaremos de ellos con una visión práctica que nos permita cuantificar variables biofísicas de superficie (por ejemplo la temperatura de la superficie). Animamos a ustedes a seguirnos en la comprensión de las leyes físicas y su utilidad práctica.</a:t>
            </a:r>
            <a:endParaRPr lang="es-AR" dirty="0"/>
          </a:p>
        </p:txBody>
      </p:sp>
      <p:sp>
        <p:nvSpPr>
          <p:cNvPr id="4" name="3 Marcador de contenido"/>
          <p:cNvSpPr>
            <a:spLocks noGrp="1"/>
          </p:cNvSpPr>
          <p:nvPr>
            <p:ph sz="half" idx="2"/>
          </p:nvPr>
        </p:nvSpPr>
        <p:spPr/>
        <p:txBody>
          <a:bodyPr>
            <a:normAutofit fontScale="85000" lnSpcReduction="20000"/>
          </a:bodyPr>
          <a:lstStyle/>
          <a:p>
            <a:r>
              <a:rPr lang="es-AR" dirty="0" smtClean="0"/>
              <a:t>El espectro solar y térmico en valores de </a:t>
            </a:r>
            <a:r>
              <a:rPr lang="es-AR" dirty="0" err="1" smtClean="0"/>
              <a:t>radiancia</a:t>
            </a:r>
            <a:r>
              <a:rPr lang="es-AR" dirty="0" smtClean="0"/>
              <a:t> (L)</a:t>
            </a:r>
            <a:endParaRPr lang="es-AR" dirty="0"/>
          </a:p>
        </p:txBody>
      </p:sp>
      <p:sp>
        <p:nvSpPr>
          <p:cNvPr id="5" name="4 Marcador de número de diapositiva"/>
          <p:cNvSpPr>
            <a:spLocks noGrp="1"/>
          </p:cNvSpPr>
          <p:nvPr>
            <p:ph type="sldNum" sz="quarter" idx="12"/>
          </p:nvPr>
        </p:nvSpPr>
        <p:spPr/>
        <p:txBody>
          <a:bodyPr/>
          <a:lstStyle/>
          <a:p>
            <a:fld id="{9BF89CBD-FC79-4667-B436-B0731AC7348F}" type="slidenum">
              <a:rPr lang="es-AR" smtClean="0"/>
              <a:pPr/>
              <a:t>5</a:t>
            </a:fld>
            <a:endParaRPr lang="es-AR"/>
          </a:p>
        </p:txBody>
      </p:sp>
      <p:sp>
        <p:nvSpPr>
          <p:cNvPr id="6" name="5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pic>
        <p:nvPicPr>
          <p:cNvPr id="7" name="Picture 16"/>
          <p:cNvPicPr>
            <a:picLocks noChangeAspect="1" noChangeArrowheads="1"/>
          </p:cNvPicPr>
          <p:nvPr/>
        </p:nvPicPr>
        <p:blipFill>
          <a:blip r:embed="rId2" cstate="print"/>
          <a:srcRect/>
          <a:stretch>
            <a:fillRect/>
          </a:stretch>
        </p:blipFill>
        <p:spPr bwMode="auto">
          <a:xfrm>
            <a:off x="5148064" y="2204864"/>
            <a:ext cx="2919147" cy="204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5"/>
          <p:cNvPicPr>
            <a:picLocks noChangeAspect="1" noChangeArrowheads="1"/>
          </p:cNvPicPr>
          <p:nvPr/>
        </p:nvPicPr>
        <p:blipFill>
          <a:blip r:embed="rId3" cstate="print"/>
          <a:srcRect/>
          <a:stretch>
            <a:fillRect/>
          </a:stretch>
        </p:blipFill>
        <p:spPr bwMode="auto">
          <a:xfrm>
            <a:off x="5148064" y="4335364"/>
            <a:ext cx="2919147" cy="2045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2542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El espectro electromagnético</a:t>
            </a:r>
            <a:endParaRPr lang="es-AR" dirty="0"/>
          </a:p>
        </p:txBody>
      </p:sp>
      <p:sp>
        <p:nvSpPr>
          <p:cNvPr id="3" name="2 Marcador de número de diapositiva"/>
          <p:cNvSpPr>
            <a:spLocks noGrp="1"/>
          </p:cNvSpPr>
          <p:nvPr>
            <p:ph type="sldNum" sz="quarter" idx="12"/>
          </p:nvPr>
        </p:nvSpPr>
        <p:spPr/>
        <p:txBody>
          <a:bodyPr/>
          <a:lstStyle/>
          <a:p>
            <a:fld id="{9BF89CBD-FC79-4667-B436-B0731AC7348F}" type="slidenum">
              <a:rPr lang="es-AR" smtClean="0"/>
              <a:pPr/>
              <a:t>6</a:t>
            </a:fld>
            <a:endParaRPr lang="es-AR"/>
          </a:p>
        </p:txBody>
      </p:sp>
      <p:sp>
        <p:nvSpPr>
          <p:cNvPr id="4" name="3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12776"/>
            <a:ext cx="8973076" cy="2748006"/>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067" y="4437112"/>
            <a:ext cx="1726801" cy="177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2297364" y="4636293"/>
            <a:ext cx="6451100" cy="1569660"/>
          </a:xfrm>
          <a:prstGeom prst="rect">
            <a:avLst/>
          </a:prstGeom>
          <a:noFill/>
        </p:spPr>
        <p:txBody>
          <a:bodyPr wrap="square" rtlCol="0">
            <a:spAutoFit/>
          </a:bodyPr>
          <a:lstStyle/>
          <a:p>
            <a:pPr algn="just"/>
            <a:r>
              <a:rPr lang="es-AR" sz="1200" dirty="0" smtClean="0"/>
              <a:t>Es necesario conocer el espectro, la longitud de onda (</a:t>
            </a:r>
            <a:r>
              <a:rPr lang="el-GR" sz="1200" dirty="0" smtClean="0"/>
              <a:t>λ</a:t>
            </a:r>
            <a:r>
              <a:rPr lang="es-AR" sz="1200" dirty="0" smtClean="0"/>
              <a:t>) en la que se trabaja, las características de éstas o mejor dicho su comportamiento para diferentes condiciones atmosféricas y cómo son afectadas éstas (o no). La atmósfera modifica las ondas electromagnéticas (por absorción y difusión) y es fundamental la comprensión de los efectos para una adecuada valoración de los resultados del proceso de corrección atmosférica. No es solo conocer una ley física, sino que, lo importante es valorar la utilidad que tiene cuando se trabaja en teledetección. A veces es mejor usar un modelo de corrección atmosférica sencillo que uno complejo en el que no se tienen elementos para valorar la calidad del mismo ni se  conocen las ecuaciones que  lo gobiernan.</a:t>
            </a:r>
            <a:endParaRPr lang="es-AR" sz="1200" dirty="0"/>
          </a:p>
        </p:txBody>
      </p:sp>
    </p:spTree>
    <p:extLst>
      <p:ext uri="{BB962C8B-B14F-4D97-AF65-F5344CB8AC3E}">
        <p14:creationId xmlns:p14="http://schemas.microsoft.com/office/powerpoint/2010/main" val="3239253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Bases elementales para una mejor comprensión</a:t>
            </a:r>
            <a:endParaRPr lang="es-AR" dirty="0"/>
          </a:p>
        </p:txBody>
      </p:sp>
      <p:sp>
        <p:nvSpPr>
          <p:cNvPr id="3" name="2 Marcador de contenido"/>
          <p:cNvSpPr>
            <a:spLocks noGrp="1"/>
          </p:cNvSpPr>
          <p:nvPr>
            <p:ph idx="1"/>
          </p:nvPr>
        </p:nvSpPr>
        <p:spPr>
          <a:xfrm>
            <a:off x="179512" y="1600200"/>
            <a:ext cx="8640960" cy="4525963"/>
          </a:xfrm>
        </p:spPr>
        <p:txBody>
          <a:bodyPr/>
          <a:lstStyle/>
          <a:p>
            <a:pPr algn="just">
              <a:spcBef>
                <a:spcPts val="0"/>
              </a:spcBef>
            </a:pPr>
            <a:r>
              <a:rPr lang="es-AR" sz="2400" dirty="0" smtClean="0"/>
              <a:t>La comprensión de las leyes físicas que gobiernan los diferentes procesos a nivel de la superficie y de la atmósfera son fundamentales para una adecuada cuantificación de variables. </a:t>
            </a:r>
          </a:p>
          <a:p>
            <a:pPr algn="just">
              <a:spcBef>
                <a:spcPts val="0"/>
              </a:spcBef>
            </a:pPr>
            <a:r>
              <a:rPr lang="es-AR" sz="2400" dirty="0"/>
              <a:t>Ejemplos son: la transmisión de la atmósfera, </a:t>
            </a:r>
            <a:r>
              <a:rPr lang="es-AR" sz="2400" dirty="0" smtClean="0"/>
              <a:t>la emisión de la superficie, la reflexión de las superficies….</a:t>
            </a:r>
            <a:r>
              <a:rPr lang="es-AR" sz="2400" dirty="0" err="1" smtClean="0"/>
              <a:t>etc</a:t>
            </a:r>
            <a:endParaRPr lang="es-AR" sz="24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720162"/>
            <a:ext cx="2952328" cy="1869078"/>
          </a:xfrm>
          <a:prstGeom prst="rect">
            <a:avLst/>
          </a:prstGeom>
        </p:spPr>
      </p:pic>
      <p:pic>
        <p:nvPicPr>
          <p:cNvPr id="5" name="4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212976"/>
            <a:ext cx="2655252" cy="2677119"/>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508757"/>
            <a:ext cx="2961761" cy="221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3529" y="5574432"/>
            <a:ext cx="3024336" cy="369332"/>
          </a:xfrm>
          <a:prstGeom prst="rect">
            <a:avLst/>
          </a:prstGeom>
          <a:noFill/>
        </p:spPr>
        <p:txBody>
          <a:bodyPr wrap="square" rtlCol="0">
            <a:spAutoFit/>
          </a:bodyPr>
          <a:lstStyle/>
          <a:p>
            <a:r>
              <a:rPr lang="es-AR" sz="900" dirty="0" smtClean="0"/>
              <a:t>Tomado del programa </a:t>
            </a:r>
            <a:r>
              <a:rPr lang="es-AR" sz="900" dirty="0" err="1" smtClean="0"/>
              <a:t>Modtran</a:t>
            </a:r>
            <a:r>
              <a:rPr lang="es-AR" sz="900" dirty="0" smtClean="0"/>
              <a:t> (para una atmósfera de latitud  media de verano).</a:t>
            </a:r>
            <a:endParaRPr lang="es-AR" sz="900" dirty="0"/>
          </a:p>
        </p:txBody>
      </p:sp>
      <p:sp>
        <p:nvSpPr>
          <p:cNvPr id="8" name="7 CuadroTexto"/>
          <p:cNvSpPr txBox="1"/>
          <p:nvPr/>
        </p:nvSpPr>
        <p:spPr>
          <a:xfrm>
            <a:off x="6300192" y="5949280"/>
            <a:ext cx="2736304" cy="400110"/>
          </a:xfrm>
          <a:prstGeom prst="rect">
            <a:avLst/>
          </a:prstGeom>
          <a:noFill/>
        </p:spPr>
        <p:txBody>
          <a:bodyPr wrap="square" rtlCol="0">
            <a:spAutoFit/>
          </a:bodyPr>
          <a:lstStyle/>
          <a:p>
            <a:r>
              <a:rPr lang="es-AR" sz="1000" dirty="0" smtClean="0"/>
              <a:t>Efectos de los principales componentes de la atmósfera. </a:t>
            </a:r>
            <a:endParaRPr lang="es-AR" sz="1000" dirty="0"/>
          </a:p>
        </p:txBody>
      </p:sp>
      <p:sp>
        <p:nvSpPr>
          <p:cNvPr id="9" name="8 CuadroTexto"/>
          <p:cNvSpPr txBox="1"/>
          <p:nvPr/>
        </p:nvSpPr>
        <p:spPr>
          <a:xfrm>
            <a:off x="3491880" y="5780571"/>
            <a:ext cx="2709225" cy="369332"/>
          </a:xfrm>
          <a:prstGeom prst="rect">
            <a:avLst/>
          </a:prstGeom>
          <a:noFill/>
        </p:spPr>
        <p:txBody>
          <a:bodyPr wrap="square" rtlCol="0">
            <a:spAutoFit/>
          </a:bodyPr>
          <a:lstStyle/>
          <a:p>
            <a:r>
              <a:rPr lang="es-AR" sz="900" dirty="0" smtClean="0"/>
              <a:t>Transferencia </a:t>
            </a:r>
            <a:r>
              <a:rPr lang="es-AR" sz="900" dirty="0" err="1" smtClean="0"/>
              <a:t>radiativa</a:t>
            </a:r>
            <a:r>
              <a:rPr lang="es-AR" sz="900" dirty="0" smtClean="0"/>
              <a:t> al tope de la atmósfera, a nivel del mar y cuerpo negro (5900 K).</a:t>
            </a:r>
            <a:endParaRPr lang="es-AR" sz="900" dirty="0"/>
          </a:p>
        </p:txBody>
      </p:sp>
    </p:spTree>
    <p:extLst>
      <p:ext uri="{BB962C8B-B14F-4D97-AF65-F5344CB8AC3E}">
        <p14:creationId xmlns:p14="http://schemas.microsoft.com/office/powerpoint/2010/main" val="2809609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Miremos en detalle el efecto de la atmósfera sobre la radiación solar</a:t>
            </a:r>
            <a:endParaRPr lang="es-AR" dirty="0"/>
          </a:p>
        </p:txBody>
      </p:sp>
      <p:sp>
        <p:nvSpPr>
          <p:cNvPr id="3" name="2 Marcador de contenido"/>
          <p:cNvSpPr>
            <a:spLocks noGrp="1"/>
          </p:cNvSpPr>
          <p:nvPr>
            <p:ph idx="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8</a:t>
            </a:fld>
            <a:endParaRPr lang="es-AR" dirty="0"/>
          </a:p>
        </p:txBody>
      </p:sp>
      <p:sp>
        <p:nvSpPr>
          <p:cNvPr id="5" name="4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8" y="1412776"/>
            <a:ext cx="6638396" cy="4968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2987824" y="1412776"/>
            <a:ext cx="3816424" cy="430887"/>
          </a:xfrm>
          <a:prstGeom prst="rect">
            <a:avLst/>
          </a:prstGeom>
          <a:noFill/>
        </p:spPr>
        <p:txBody>
          <a:bodyPr wrap="square" rtlCol="0">
            <a:spAutoFit/>
          </a:bodyPr>
          <a:lstStyle/>
          <a:p>
            <a:r>
              <a:rPr lang="es-AR" sz="1100" dirty="0" smtClean="0"/>
              <a:t>Transferencia </a:t>
            </a:r>
            <a:r>
              <a:rPr lang="es-AR" sz="1100" dirty="0" err="1" smtClean="0"/>
              <a:t>radiativa</a:t>
            </a:r>
            <a:r>
              <a:rPr lang="es-AR" sz="1100" dirty="0" smtClean="0"/>
              <a:t> al tope de la atmósfera, a nivel del mar y cuerpo negro (5900 K).</a:t>
            </a:r>
            <a:endParaRPr lang="es-AR" sz="1100" dirty="0"/>
          </a:p>
        </p:txBody>
      </p:sp>
      <p:cxnSp>
        <p:nvCxnSpPr>
          <p:cNvPr id="9" name="8 Conector angular"/>
          <p:cNvCxnSpPr/>
          <p:nvPr/>
        </p:nvCxnSpPr>
        <p:spPr>
          <a:xfrm>
            <a:off x="467544" y="1988840"/>
            <a:ext cx="6349770"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6948264" y="1835532"/>
            <a:ext cx="1816523" cy="369332"/>
          </a:xfrm>
          <a:prstGeom prst="rect">
            <a:avLst/>
          </a:prstGeom>
          <a:noFill/>
        </p:spPr>
        <p:txBody>
          <a:bodyPr wrap="none" rtlCol="0">
            <a:spAutoFit/>
          </a:bodyPr>
          <a:lstStyle/>
          <a:p>
            <a:r>
              <a:rPr lang="es-AR" dirty="0" smtClean="0">
                <a:sym typeface="Symbol"/>
              </a:rPr>
              <a:t></a:t>
            </a:r>
            <a:r>
              <a:rPr lang="es-AR" dirty="0" smtClean="0"/>
              <a:t>2500 W m</a:t>
            </a:r>
            <a:r>
              <a:rPr lang="es-AR" baseline="30000" dirty="0" smtClean="0"/>
              <a:t>-2</a:t>
            </a:r>
            <a:r>
              <a:rPr lang="es-AR" dirty="0" smtClean="0"/>
              <a:t> µm</a:t>
            </a:r>
            <a:endParaRPr lang="es-AR" dirty="0"/>
          </a:p>
        </p:txBody>
      </p:sp>
      <p:cxnSp>
        <p:nvCxnSpPr>
          <p:cNvPr id="12" name="11 Conector recto de flecha"/>
          <p:cNvCxnSpPr>
            <a:endCxn id="13" idx="1"/>
          </p:cNvCxnSpPr>
          <p:nvPr/>
        </p:nvCxnSpPr>
        <p:spPr>
          <a:xfrm>
            <a:off x="5783240" y="3144740"/>
            <a:ext cx="1103736" cy="752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6886976" y="2496668"/>
            <a:ext cx="2257024" cy="2800767"/>
          </a:xfrm>
          <a:prstGeom prst="rect">
            <a:avLst/>
          </a:prstGeom>
          <a:noFill/>
        </p:spPr>
        <p:txBody>
          <a:bodyPr wrap="square" rtlCol="0">
            <a:spAutoFit/>
          </a:bodyPr>
          <a:lstStyle/>
          <a:p>
            <a:r>
              <a:rPr lang="es-AR" sz="1600" dirty="0" smtClean="0"/>
              <a:t>La radiación solar media para el conjunto del espectro al TOA es de 1390 W </a:t>
            </a:r>
            <a:r>
              <a:rPr lang="es-AR" sz="1600" dirty="0"/>
              <a:t>m</a:t>
            </a:r>
            <a:r>
              <a:rPr lang="es-AR" sz="1600" baseline="30000" dirty="0"/>
              <a:t>-2</a:t>
            </a:r>
            <a:r>
              <a:rPr lang="es-AR" sz="1600" dirty="0"/>
              <a:t> </a:t>
            </a:r>
            <a:r>
              <a:rPr lang="es-AR" sz="1600" dirty="0" smtClean="0"/>
              <a:t>µm. Es un valor interesante de conocer, me da idea para valorar lo que llega a la superficie teniendo en cuenta la </a:t>
            </a:r>
            <a:r>
              <a:rPr lang="es-AR" sz="1600" dirty="0" err="1" smtClean="0"/>
              <a:t>transmisividad</a:t>
            </a:r>
            <a:r>
              <a:rPr lang="es-AR" sz="1600" dirty="0" smtClean="0"/>
              <a:t> (</a:t>
            </a:r>
            <a:r>
              <a:rPr lang="es-AR" sz="1600" dirty="0" smtClean="0">
                <a:sym typeface="Symbol"/>
              </a:rPr>
              <a:t>)</a:t>
            </a:r>
            <a:r>
              <a:rPr lang="es-AR" sz="1600" dirty="0" smtClean="0"/>
              <a:t> de la atmósfera.</a:t>
            </a:r>
            <a:endParaRPr lang="es-AR" sz="1600" dirty="0"/>
          </a:p>
          <a:p>
            <a:r>
              <a:rPr lang="es-AR" sz="1600" dirty="0" smtClean="0"/>
              <a:t> </a:t>
            </a:r>
            <a:endParaRPr lang="es-AR" sz="1600" dirty="0"/>
          </a:p>
        </p:txBody>
      </p:sp>
      <p:sp>
        <p:nvSpPr>
          <p:cNvPr id="16" name="15 Flecha derecha"/>
          <p:cNvSpPr/>
          <p:nvPr/>
        </p:nvSpPr>
        <p:spPr>
          <a:xfrm rot="5400000">
            <a:off x="7740352" y="5157192"/>
            <a:ext cx="36004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16 CuadroTexto"/>
          <p:cNvSpPr txBox="1"/>
          <p:nvPr/>
        </p:nvSpPr>
        <p:spPr>
          <a:xfrm>
            <a:off x="6972383" y="5631051"/>
            <a:ext cx="2171617" cy="400110"/>
          </a:xfrm>
          <a:prstGeom prst="rect">
            <a:avLst/>
          </a:prstGeom>
          <a:noFill/>
        </p:spPr>
        <p:txBody>
          <a:bodyPr wrap="square" rtlCol="0">
            <a:spAutoFit/>
          </a:bodyPr>
          <a:lstStyle/>
          <a:p>
            <a:r>
              <a:rPr lang="es-AR" sz="1000" dirty="0" smtClean="0"/>
              <a:t>Recuerde este valor para cuando realice la corrección atmosférica.</a:t>
            </a:r>
            <a:endParaRPr lang="es-AR" sz="1000" dirty="0"/>
          </a:p>
        </p:txBody>
      </p:sp>
    </p:spTree>
    <p:extLst>
      <p:ext uri="{BB962C8B-B14F-4D97-AF65-F5344CB8AC3E}">
        <p14:creationId xmlns:p14="http://schemas.microsoft.com/office/powerpoint/2010/main" val="1410373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Unidades a tener en cuenta</a:t>
            </a:r>
            <a:endParaRPr lang="es-AR" dirty="0"/>
          </a:p>
        </p:txBody>
      </p:sp>
      <p:sp>
        <p:nvSpPr>
          <p:cNvPr id="4" name="3 Marcador de número de diapositiva"/>
          <p:cNvSpPr>
            <a:spLocks noGrp="1"/>
          </p:cNvSpPr>
          <p:nvPr>
            <p:ph type="sldNum" sz="quarter" idx="12"/>
          </p:nvPr>
        </p:nvSpPr>
        <p:spPr/>
        <p:txBody>
          <a:bodyPr/>
          <a:lstStyle/>
          <a:p>
            <a:fld id="{9BF89CBD-FC79-4667-B436-B0731AC7348F}" type="slidenum">
              <a:rPr lang="es-AR" smtClean="0"/>
              <a:pPr/>
              <a:t>9</a:t>
            </a:fld>
            <a:endParaRPr lang="es-AR" dirty="0"/>
          </a:p>
        </p:txBody>
      </p:sp>
      <p:sp>
        <p:nvSpPr>
          <p:cNvPr id="5" name="4 Marcador de pie de página"/>
          <p:cNvSpPr>
            <a:spLocks noGrp="1"/>
          </p:cNvSpPr>
          <p:nvPr>
            <p:ph type="ftr" sz="quarter" idx="11"/>
          </p:nvPr>
        </p:nvSpPr>
        <p:spPr/>
        <p:txBody>
          <a:bodyPr/>
          <a:lstStyle/>
          <a:p>
            <a:r>
              <a:rPr lang="es-AR" smtClean="0"/>
              <a:t>UNS, Geografía, Rivas y Carmona, 2014. Estimación de parámetros biofísicos de superficie a partir de datos de satélite</a:t>
            </a:r>
            <a:endParaRPr lang="es-AR"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606164" cy="3816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6 CuadroTexto"/>
          <p:cNvSpPr txBox="1"/>
          <p:nvPr/>
        </p:nvSpPr>
        <p:spPr>
          <a:xfrm>
            <a:off x="251520" y="5733256"/>
            <a:ext cx="7956376" cy="246221"/>
          </a:xfrm>
          <a:prstGeom prst="rect">
            <a:avLst/>
          </a:prstGeom>
          <a:noFill/>
        </p:spPr>
        <p:txBody>
          <a:bodyPr wrap="square" rtlCol="0">
            <a:spAutoFit/>
          </a:bodyPr>
          <a:lstStyle/>
          <a:p>
            <a:r>
              <a:rPr lang="es-AR" sz="1000" dirty="0"/>
              <a:t>T</a:t>
            </a:r>
            <a:r>
              <a:rPr lang="es-AR" sz="1000" dirty="0" smtClean="0"/>
              <a:t>omado de </a:t>
            </a:r>
            <a:r>
              <a:rPr lang="es-AR" sz="1000" dirty="0" err="1" smtClean="0"/>
              <a:t>Liou</a:t>
            </a:r>
            <a:r>
              <a:rPr lang="es-AR" sz="1000" dirty="0" smtClean="0"/>
              <a:t> 2002  [la simbología puede diferir de la indicada en las transparencias previas, solo se desea recordar las unidades].</a:t>
            </a:r>
            <a:endParaRPr lang="es-AR" sz="1000" dirty="0"/>
          </a:p>
        </p:txBody>
      </p:sp>
    </p:spTree>
    <p:extLst>
      <p:ext uri="{BB962C8B-B14F-4D97-AF65-F5344CB8AC3E}">
        <p14:creationId xmlns:p14="http://schemas.microsoft.com/office/powerpoint/2010/main" val="35335754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10090</TotalTime>
  <Words>1781</Words>
  <Application>Microsoft Office PowerPoint</Application>
  <PresentationFormat>Presentación en pantalla (4:3)</PresentationFormat>
  <Paragraphs>120</Paragraphs>
  <Slides>19</Slides>
  <Notes>1</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19</vt:i4>
      </vt:variant>
    </vt:vector>
  </HeadingPairs>
  <TitlesOfParts>
    <vt:vector size="22" baseType="lpstr">
      <vt:lpstr>Tema de Office</vt:lpstr>
      <vt:lpstr>Diseño personalizado</vt:lpstr>
      <vt:lpstr>Microsoft Excel 97-2003 Worksheet</vt:lpstr>
      <vt:lpstr>Estimación de parámetros biofísicos de superficie a partir de datos de satélite</vt:lpstr>
      <vt:lpstr>Presentación de PowerPoint</vt:lpstr>
      <vt:lpstr>Desarrollo diario</vt:lpstr>
      <vt:lpstr>Conceptos básicos</vt:lpstr>
      <vt:lpstr>Conceptos relevantes en teledetección</vt:lpstr>
      <vt:lpstr>El espectro electromagnético</vt:lpstr>
      <vt:lpstr>Bases elementales para una mejor comprensión</vt:lpstr>
      <vt:lpstr>Miremos en detalle el efecto de la atmósfera sobre la radiación solar</vt:lpstr>
      <vt:lpstr>Unidades a tener en cuenta</vt:lpstr>
      <vt:lpstr>Transmisión atmosférica y bandas Landsat</vt:lpstr>
      <vt:lpstr>Presentación de PowerPoint</vt:lpstr>
      <vt:lpstr>La firmas espectrales</vt:lpstr>
      <vt:lpstr>Firmas espectrales</vt:lpstr>
      <vt:lpstr>Firma espectral de la vegetación</vt:lpstr>
      <vt:lpstr>Firma espectral de la vegetación </vt:lpstr>
      <vt:lpstr>Firma espectral del suelo</vt:lpstr>
      <vt:lpstr>Firma espectral del suelo</vt:lpstr>
      <vt:lpstr>Firma espectral del agua - nieve</vt:lpstr>
      <vt:lpstr>Emisividad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Reviewer</cp:lastModifiedBy>
  <cp:revision>421</cp:revision>
  <dcterms:created xsi:type="dcterms:W3CDTF">2012-09-05T18:54:12Z</dcterms:created>
  <dcterms:modified xsi:type="dcterms:W3CDTF">2014-11-10T11:34:19Z</dcterms:modified>
</cp:coreProperties>
</file>