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5" r:id="rId10"/>
    <p:sldId id="296" r:id="rId11"/>
    <p:sldId id="297" r:id="rId12"/>
    <p:sldId id="294" r:id="rId13"/>
    <p:sldId id="298" r:id="rId14"/>
    <p:sldId id="299" r:id="rId15"/>
    <p:sldId id="300" r:id="rId16"/>
    <p:sldId id="301" r:id="rId17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28" autoAdjust="0"/>
  </p:normalViewPr>
  <p:slideViewPr>
    <p:cSldViewPr>
      <p:cViewPr varScale="1">
        <p:scale>
          <a:sx n="100" d="100"/>
          <a:sy n="100" d="100"/>
        </p:scale>
        <p:origin x="-18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B949FF-75B4-4950-A466-5186D5279596}" type="doc">
      <dgm:prSet loTypeId="urn:microsoft.com/office/officeart/2005/8/layout/process2" loCatId="process" qsTypeId="urn:microsoft.com/office/officeart/2005/8/quickstyle/simple1" qsCatId="simple" csTypeId="urn:microsoft.com/office/officeart/2005/8/colors/colorful1#1" csCatId="colorful" phldr="1"/>
      <dgm:spPr/>
    </dgm:pt>
    <dgm:pt modelId="{FB6EFA8E-8D2C-413E-969E-7705E4F81DC5}">
      <dgm:prSet phldrT="[Texto]" custT="1"/>
      <dgm:spPr/>
      <dgm:t>
        <a:bodyPr/>
        <a:lstStyle/>
        <a:p>
          <a:r>
            <a:rPr lang="es-AR" sz="2800" b="1" i="1" dirty="0" smtClean="0"/>
            <a:t>ND</a:t>
          </a:r>
          <a:endParaRPr lang="es-AR" sz="2800" b="1" i="1" baseline="-25000" dirty="0"/>
        </a:p>
      </dgm:t>
    </dgm:pt>
    <dgm:pt modelId="{4FA757CB-DF9C-41AD-9C74-1C8D082EC3FE}" type="parTrans" cxnId="{D7E6FA21-9A52-4ACC-976E-6C6969B69968}">
      <dgm:prSet/>
      <dgm:spPr/>
      <dgm:t>
        <a:bodyPr/>
        <a:lstStyle/>
        <a:p>
          <a:endParaRPr lang="es-AR" sz="2800" b="1"/>
        </a:p>
      </dgm:t>
    </dgm:pt>
    <dgm:pt modelId="{A712E901-B102-43DB-B6A9-A277B9B0E16B}" type="sibTrans" cxnId="{D7E6FA21-9A52-4ACC-976E-6C6969B69968}">
      <dgm:prSet custT="1"/>
      <dgm:spPr/>
      <dgm:t>
        <a:bodyPr/>
        <a:lstStyle/>
        <a:p>
          <a:endParaRPr lang="es-AR" sz="2800" b="1"/>
        </a:p>
      </dgm:t>
    </dgm:pt>
    <dgm:pt modelId="{DC7543E6-1019-47DE-98AC-EF6F39B32B46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2800" b="1" dirty="0" smtClean="0"/>
            <a:t>L</a:t>
          </a:r>
          <a:r>
            <a:rPr lang="es-AR" sz="2800" b="1" baseline="-25000" dirty="0" smtClean="0"/>
            <a:t>sat</a:t>
          </a:r>
          <a:endParaRPr lang="es-AR" sz="2800" b="1" baseline="-25000" dirty="0"/>
        </a:p>
      </dgm:t>
    </dgm:pt>
    <dgm:pt modelId="{80705D20-5921-4EA1-AF3D-B9EEDE413DF1}" type="parTrans" cxnId="{C205EAD0-95AE-447B-9EBF-557FCDA15D4A}">
      <dgm:prSet/>
      <dgm:spPr/>
      <dgm:t>
        <a:bodyPr/>
        <a:lstStyle/>
        <a:p>
          <a:endParaRPr lang="es-AR" sz="2800" b="1"/>
        </a:p>
      </dgm:t>
    </dgm:pt>
    <dgm:pt modelId="{276B202C-4B60-487F-BE4C-97923D6AB4F4}" type="sibTrans" cxnId="{C205EAD0-95AE-447B-9EBF-557FCDA15D4A}">
      <dgm:prSet custT="1"/>
      <dgm:spPr/>
      <dgm:t>
        <a:bodyPr/>
        <a:lstStyle/>
        <a:p>
          <a:endParaRPr lang="es-AR" sz="2800" b="1"/>
        </a:p>
      </dgm:t>
    </dgm:pt>
    <dgm:pt modelId="{DBDC637E-8424-4496-B500-18508279A54F}">
      <dgm:prSet phldrT="[Texto]" custT="1"/>
      <dgm:spPr/>
      <dgm:t>
        <a:bodyPr/>
        <a:lstStyle/>
        <a:p>
          <a:r>
            <a:rPr lang="es-AR" sz="1400" b="1" dirty="0" smtClean="0"/>
            <a:t>Inversa de la Ley de Planck</a:t>
          </a:r>
          <a:endParaRPr lang="es-AR" sz="1400" b="1" dirty="0"/>
        </a:p>
      </dgm:t>
    </dgm:pt>
    <dgm:pt modelId="{23B681DD-81CD-46F4-B1C0-8894BEB22DB2}" type="parTrans" cxnId="{479FA119-DDDD-4FBF-AD89-FB655460D4FF}">
      <dgm:prSet/>
      <dgm:spPr/>
      <dgm:t>
        <a:bodyPr/>
        <a:lstStyle/>
        <a:p>
          <a:endParaRPr lang="es-AR" sz="2800" b="1"/>
        </a:p>
      </dgm:t>
    </dgm:pt>
    <dgm:pt modelId="{6A2DAB46-035A-4F84-9CCC-D943AC876108}" type="sibTrans" cxnId="{479FA119-DDDD-4FBF-AD89-FB655460D4FF}">
      <dgm:prSet custT="1"/>
      <dgm:spPr/>
      <dgm:t>
        <a:bodyPr/>
        <a:lstStyle/>
        <a:p>
          <a:endParaRPr lang="es-AR" sz="2800" b="1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gm:t>
    </dgm:pt>
    <dgm:pt modelId="{0CF8EAD1-7E63-4353-94A6-997E49D5EC6E}">
      <dgm:prSet custT="1"/>
      <dgm:spPr/>
      <dgm:t>
        <a:bodyPr/>
        <a:lstStyle/>
        <a:p>
          <a:r>
            <a:rPr lang="es-AR" sz="2800" b="1" dirty="0" smtClean="0"/>
            <a:t>Tb (K)</a:t>
          </a:r>
          <a:endParaRPr lang="es-AR" sz="2800" b="1" dirty="0"/>
        </a:p>
      </dgm:t>
    </dgm:pt>
    <dgm:pt modelId="{098E838F-7EB2-4A7B-A76E-42E5B3D9BFBC}" type="parTrans" cxnId="{819F9D24-9562-4E17-B071-BB18901D5FCB}">
      <dgm:prSet/>
      <dgm:spPr/>
      <dgm:t>
        <a:bodyPr/>
        <a:lstStyle/>
        <a:p>
          <a:endParaRPr lang="es-AR" sz="2800" b="1"/>
        </a:p>
      </dgm:t>
    </dgm:pt>
    <dgm:pt modelId="{4DE2AA9A-B127-4951-BE9E-DCAF65157DD0}" type="sibTrans" cxnId="{819F9D24-9562-4E17-B071-BB18901D5FCB}">
      <dgm:prSet/>
      <dgm:spPr/>
      <dgm:t>
        <a:bodyPr/>
        <a:lstStyle/>
        <a:p>
          <a:endParaRPr lang="es-AR" sz="2800" b="1"/>
        </a:p>
      </dgm:t>
    </dgm:pt>
    <dgm:pt modelId="{E2DC7138-FFBB-49CA-94DD-AA4D3DDCD2B0}" type="pres">
      <dgm:prSet presAssocID="{EFB949FF-75B4-4950-A466-5186D5279596}" presName="linearFlow" presStyleCnt="0">
        <dgm:presLayoutVars>
          <dgm:resizeHandles val="exact"/>
        </dgm:presLayoutVars>
      </dgm:prSet>
      <dgm:spPr/>
    </dgm:pt>
    <dgm:pt modelId="{FF8D7ED9-03ED-4784-9428-1516952856FE}" type="pres">
      <dgm:prSet presAssocID="{FB6EFA8E-8D2C-413E-969E-7705E4F81DC5}" presName="node" presStyleLbl="node1" presStyleIdx="0" presStyleCnt="4" custLinFactNeighborX="-86649" custLinFactNeighborY="-53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9F9B6C9-E8FF-4459-BC3D-3EE04A8F9ABB}" type="pres">
      <dgm:prSet presAssocID="{A712E901-B102-43DB-B6A9-A277B9B0E16B}" presName="sibTrans" presStyleLbl="sibTrans2D1" presStyleIdx="0" presStyleCnt="3"/>
      <dgm:spPr/>
      <dgm:t>
        <a:bodyPr/>
        <a:lstStyle/>
        <a:p>
          <a:endParaRPr lang="es-AR"/>
        </a:p>
      </dgm:t>
    </dgm:pt>
    <dgm:pt modelId="{19A6A5BB-D7C5-4613-9928-68A25A78C74C}" type="pres">
      <dgm:prSet presAssocID="{A712E901-B102-43DB-B6A9-A277B9B0E16B}" presName="connectorText" presStyleLbl="sibTrans2D1" presStyleIdx="0" presStyleCnt="3"/>
      <dgm:spPr/>
      <dgm:t>
        <a:bodyPr/>
        <a:lstStyle/>
        <a:p>
          <a:endParaRPr lang="es-AR"/>
        </a:p>
      </dgm:t>
    </dgm:pt>
    <dgm:pt modelId="{D5EE1DF2-BB89-48CA-BF25-4DE074B5B417}" type="pres">
      <dgm:prSet presAssocID="{DC7543E6-1019-47DE-98AC-EF6F39B32B46}" presName="node" presStyleLbl="node1" presStyleIdx="1" presStyleCnt="4" custLinFactNeighborX="-86649" custLinFactNeighborY="-1173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7030D76-5BA0-4108-A131-D38B3222CD72}" type="pres">
      <dgm:prSet presAssocID="{276B202C-4B60-487F-BE4C-97923D6AB4F4}" presName="sibTrans" presStyleLbl="sibTrans2D1" presStyleIdx="1" presStyleCnt="3"/>
      <dgm:spPr/>
      <dgm:t>
        <a:bodyPr/>
        <a:lstStyle/>
        <a:p>
          <a:endParaRPr lang="es-AR"/>
        </a:p>
      </dgm:t>
    </dgm:pt>
    <dgm:pt modelId="{FBFA927E-FCF6-4DF1-9F5E-99E91C161491}" type="pres">
      <dgm:prSet presAssocID="{276B202C-4B60-487F-BE4C-97923D6AB4F4}" presName="connectorText" presStyleLbl="sibTrans2D1" presStyleIdx="1" presStyleCnt="3"/>
      <dgm:spPr/>
      <dgm:t>
        <a:bodyPr/>
        <a:lstStyle/>
        <a:p>
          <a:endParaRPr lang="es-AR"/>
        </a:p>
      </dgm:t>
    </dgm:pt>
    <dgm:pt modelId="{E59B6071-4F8F-45A4-9B8F-EF9C0C861040}" type="pres">
      <dgm:prSet presAssocID="{DBDC637E-8424-4496-B500-18508279A54F}" presName="node" presStyleLbl="node1" presStyleIdx="2" presStyleCnt="4" custLinFactNeighborX="-86649" custLinFactNeighborY="-487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BFF1280-988D-4C1D-8A4B-1797FF73BD14}" type="pres">
      <dgm:prSet presAssocID="{6A2DAB46-035A-4F84-9CCC-D943AC876108}" presName="sibTrans" presStyleLbl="sibTrans2D1" presStyleIdx="2" presStyleCnt="3"/>
      <dgm:spPr/>
      <dgm:t>
        <a:bodyPr/>
        <a:lstStyle/>
        <a:p>
          <a:endParaRPr lang="es-AR"/>
        </a:p>
      </dgm:t>
    </dgm:pt>
    <dgm:pt modelId="{C7123FD0-B0F6-4A22-A200-05D275C2C441}" type="pres">
      <dgm:prSet presAssocID="{6A2DAB46-035A-4F84-9CCC-D943AC876108}" presName="connectorText" presStyleLbl="sibTrans2D1" presStyleIdx="2" presStyleCnt="3"/>
      <dgm:spPr/>
      <dgm:t>
        <a:bodyPr/>
        <a:lstStyle/>
        <a:p>
          <a:endParaRPr lang="es-AR"/>
        </a:p>
      </dgm:t>
    </dgm:pt>
    <dgm:pt modelId="{DEAA9C3A-1450-48D4-9442-84316F456AB8}" type="pres">
      <dgm:prSet presAssocID="{0CF8EAD1-7E63-4353-94A6-997E49D5EC6E}" presName="node" presStyleLbl="node1" presStyleIdx="3" presStyleCnt="4" custLinFactY="-100000" custLinFactNeighborX="58050" custLinFactNeighborY="-10487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424A02C4-2F91-4F3B-820E-64607A513833}" type="presOf" srcId="{FB6EFA8E-8D2C-413E-969E-7705E4F81DC5}" destId="{FF8D7ED9-03ED-4784-9428-1516952856FE}" srcOrd="0" destOrd="0" presId="urn:microsoft.com/office/officeart/2005/8/layout/process2"/>
    <dgm:cxn modelId="{087AEA0A-8E2B-4624-B6E0-9CB83799F895}" type="presOf" srcId="{276B202C-4B60-487F-BE4C-97923D6AB4F4}" destId="{C7030D76-5BA0-4108-A131-D38B3222CD72}" srcOrd="0" destOrd="0" presId="urn:microsoft.com/office/officeart/2005/8/layout/process2"/>
    <dgm:cxn modelId="{819F9D24-9562-4E17-B071-BB18901D5FCB}" srcId="{EFB949FF-75B4-4950-A466-5186D5279596}" destId="{0CF8EAD1-7E63-4353-94A6-997E49D5EC6E}" srcOrd="3" destOrd="0" parTransId="{098E838F-7EB2-4A7B-A76E-42E5B3D9BFBC}" sibTransId="{4DE2AA9A-B127-4951-BE9E-DCAF65157DD0}"/>
    <dgm:cxn modelId="{C205EAD0-95AE-447B-9EBF-557FCDA15D4A}" srcId="{EFB949FF-75B4-4950-A466-5186D5279596}" destId="{DC7543E6-1019-47DE-98AC-EF6F39B32B46}" srcOrd="1" destOrd="0" parTransId="{80705D20-5921-4EA1-AF3D-B9EEDE413DF1}" sibTransId="{276B202C-4B60-487F-BE4C-97923D6AB4F4}"/>
    <dgm:cxn modelId="{D54793E1-6A99-4510-8BF8-3A8C75D8D156}" type="presOf" srcId="{6A2DAB46-035A-4F84-9CCC-D943AC876108}" destId="{CBFF1280-988D-4C1D-8A4B-1797FF73BD14}" srcOrd="0" destOrd="0" presId="urn:microsoft.com/office/officeart/2005/8/layout/process2"/>
    <dgm:cxn modelId="{D7E6FA21-9A52-4ACC-976E-6C6969B69968}" srcId="{EFB949FF-75B4-4950-A466-5186D5279596}" destId="{FB6EFA8E-8D2C-413E-969E-7705E4F81DC5}" srcOrd="0" destOrd="0" parTransId="{4FA757CB-DF9C-41AD-9C74-1C8D082EC3FE}" sibTransId="{A712E901-B102-43DB-B6A9-A277B9B0E16B}"/>
    <dgm:cxn modelId="{479FA119-DDDD-4FBF-AD89-FB655460D4FF}" srcId="{EFB949FF-75B4-4950-A466-5186D5279596}" destId="{DBDC637E-8424-4496-B500-18508279A54F}" srcOrd="2" destOrd="0" parTransId="{23B681DD-81CD-46F4-B1C0-8894BEB22DB2}" sibTransId="{6A2DAB46-035A-4F84-9CCC-D943AC876108}"/>
    <dgm:cxn modelId="{447BCC68-211B-4DF4-89C7-58A1AAE0D501}" type="presOf" srcId="{DBDC637E-8424-4496-B500-18508279A54F}" destId="{E59B6071-4F8F-45A4-9B8F-EF9C0C861040}" srcOrd="0" destOrd="0" presId="urn:microsoft.com/office/officeart/2005/8/layout/process2"/>
    <dgm:cxn modelId="{86CC037A-ABD0-4EE4-AA40-D173C1B44961}" type="presOf" srcId="{EFB949FF-75B4-4950-A466-5186D5279596}" destId="{E2DC7138-FFBB-49CA-94DD-AA4D3DDCD2B0}" srcOrd="0" destOrd="0" presId="urn:microsoft.com/office/officeart/2005/8/layout/process2"/>
    <dgm:cxn modelId="{7FF98FA7-E0A4-4E77-8211-7148F4A82352}" type="presOf" srcId="{A712E901-B102-43DB-B6A9-A277B9B0E16B}" destId="{19A6A5BB-D7C5-4613-9928-68A25A78C74C}" srcOrd="1" destOrd="0" presId="urn:microsoft.com/office/officeart/2005/8/layout/process2"/>
    <dgm:cxn modelId="{0BB763EB-79F2-4D47-A3BF-E2ED60A99004}" type="presOf" srcId="{6A2DAB46-035A-4F84-9CCC-D943AC876108}" destId="{C7123FD0-B0F6-4A22-A200-05D275C2C441}" srcOrd="1" destOrd="0" presId="urn:microsoft.com/office/officeart/2005/8/layout/process2"/>
    <dgm:cxn modelId="{95A3A7DF-84A0-4AE3-A5FC-245A93B9FD62}" type="presOf" srcId="{A712E901-B102-43DB-B6A9-A277B9B0E16B}" destId="{A9F9B6C9-E8FF-4459-BC3D-3EE04A8F9ABB}" srcOrd="0" destOrd="0" presId="urn:microsoft.com/office/officeart/2005/8/layout/process2"/>
    <dgm:cxn modelId="{77249318-6C78-4435-856A-35278035AE6C}" type="presOf" srcId="{276B202C-4B60-487F-BE4C-97923D6AB4F4}" destId="{FBFA927E-FCF6-4DF1-9F5E-99E91C161491}" srcOrd="1" destOrd="0" presId="urn:microsoft.com/office/officeart/2005/8/layout/process2"/>
    <dgm:cxn modelId="{71A8F826-E727-4529-BE31-C34EDE377E11}" type="presOf" srcId="{0CF8EAD1-7E63-4353-94A6-997E49D5EC6E}" destId="{DEAA9C3A-1450-48D4-9442-84316F456AB8}" srcOrd="0" destOrd="0" presId="urn:microsoft.com/office/officeart/2005/8/layout/process2"/>
    <dgm:cxn modelId="{1A78C900-E9A7-4C17-9D76-30D51A119F91}" type="presOf" srcId="{DC7543E6-1019-47DE-98AC-EF6F39B32B46}" destId="{D5EE1DF2-BB89-48CA-BF25-4DE074B5B417}" srcOrd="0" destOrd="0" presId="urn:microsoft.com/office/officeart/2005/8/layout/process2"/>
    <dgm:cxn modelId="{8718A7A3-139F-4435-8745-E692737338B4}" type="presParOf" srcId="{E2DC7138-FFBB-49CA-94DD-AA4D3DDCD2B0}" destId="{FF8D7ED9-03ED-4784-9428-1516952856FE}" srcOrd="0" destOrd="0" presId="urn:microsoft.com/office/officeart/2005/8/layout/process2"/>
    <dgm:cxn modelId="{B3C72527-057A-4304-8CB0-CAC825258381}" type="presParOf" srcId="{E2DC7138-FFBB-49CA-94DD-AA4D3DDCD2B0}" destId="{A9F9B6C9-E8FF-4459-BC3D-3EE04A8F9ABB}" srcOrd="1" destOrd="0" presId="urn:microsoft.com/office/officeart/2005/8/layout/process2"/>
    <dgm:cxn modelId="{6C7C78C4-DB70-4825-8439-5F53CA206022}" type="presParOf" srcId="{A9F9B6C9-E8FF-4459-BC3D-3EE04A8F9ABB}" destId="{19A6A5BB-D7C5-4613-9928-68A25A78C74C}" srcOrd="0" destOrd="0" presId="urn:microsoft.com/office/officeart/2005/8/layout/process2"/>
    <dgm:cxn modelId="{6EAB418C-8C6C-41ED-87A7-8B5560504F60}" type="presParOf" srcId="{E2DC7138-FFBB-49CA-94DD-AA4D3DDCD2B0}" destId="{D5EE1DF2-BB89-48CA-BF25-4DE074B5B417}" srcOrd="2" destOrd="0" presId="urn:microsoft.com/office/officeart/2005/8/layout/process2"/>
    <dgm:cxn modelId="{FB5170C2-2E6A-4C1B-B57B-08C24D217164}" type="presParOf" srcId="{E2DC7138-FFBB-49CA-94DD-AA4D3DDCD2B0}" destId="{C7030D76-5BA0-4108-A131-D38B3222CD72}" srcOrd="3" destOrd="0" presId="urn:microsoft.com/office/officeart/2005/8/layout/process2"/>
    <dgm:cxn modelId="{97DDC137-3ECC-4883-B545-6D4A5313A231}" type="presParOf" srcId="{C7030D76-5BA0-4108-A131-D38B3222CD72}" destId="{FBFA927E-FCF6-4DF1-9F5E-99E91C161491}" srcOrd="0" destOrd="0" presId="urn:microsoft.com/office/officeart/2005/8/layout/process2"/>
    <dgm:cxn modelId="{CFFB3479-C570-4C34-9509-B657A26297A2}" type="presParOf" srcId="{E2DC7138-FFBB-49CA-94DD-AA4D3DDCD2B0}" destId="{E59B6071-4F8F-45A4-9B8F-EF9C0C861040}" srcOrd="4" destOrd="0" presId="urn:microsoft.com/office/officeart/2005/8/layout/process2"/>
    <dgm:cxn modelId="{0785E142-0EC3-41EC-9768-C3DE24532706}" type="presParOf" srcId="{E2DC7138-FFBB-49CA-94DD-AA4D3DDCD2B0}" destId="{CBFF1280-988D-4C1D-8A4B-1797FF73BD14}" srcOrd="5" destOrd="0" presId="urn:microsoft.com/office/officeart/2005/8/layout/process2"/>
    <dgm:cxn modelId="{9B6C7AA2-FD12-44DE-9A43-DFCA08ADABC3}" type="presParOf" srcId="{CBFF1280-988D-4C1D-8A4B-1797FF73BD14}" destId="{C7123FD0-B0F6-4A22-A200-05D275C2C441}" srcOrd="0" destOrd="0" presId="urn:microsoft.com/office/officeart/2005/8/layout/process2"/>
    <dgm:cxn modelId="{FF343C4E-CD84-4847-9F6A-278F2E881EA2}" type="presParOf" srcId="{E2DC7138-FFBB-49CA-94DD-AA4D3DDCD2B0}" destId="{DEAA9C3A-1450-48D4-9442-84316F456AB8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D7ED9-03ED-4784-9428-1516952856FE}">
      <dsp:nvSpPr>
        <dsp:cNvPr id="0" name=""/>
        <dsp:cNvSpPr/>
      </dsp:nvSpPr>
      <dsp:spPr>
        <a:xfrm>
          <a:off x="509089" y="2"/>
          <a:ext cx="1563736" cy="86874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i="1" kern="1200" dirty="0" smtClean="0"/>
            <a:t>ND</a:t>
          </a:r>
          <a:endParaRPr lang="es-AR" sz="2800" b="1" i="1" kern="1200" baseline="-25000" dirty="0"/>
        </a:p>
      </dsp:txBody>
      <dsp:txXfrm>
        <a:off x="534534" y="25447"/>
        <a:ext cx="1512846" cy="817852"/>
      </dsp:txXfrm>
    </dsp:sp>
    <dsp:sp modelId="{A9F9B6C9-E8FF-4459-BC3D-3EE04A8F9ABB}">
      <dsp:nvSpPr>
        <dsp:cNvPr id="0" name=""/>
        <dsp:cNvSpPr/>
      </dsp:nvSpPr>
      <dsp:spPr>
        <a:xfrm rot="5400000">
          <a:off x="1146302" y="866151"/>
          <a:ext cx="289310" cy="3909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800" b="1" kern="1200"/>
        </a:p>
      </dsp:txBody>
      <dsp:txXfrm rot="-5400000">
        <a:off x="1173678" y="916963"/>
        <a:ext cx="234560" cy="202517"/>
      </dsp:txXfrm>
    </dsp:sp>
    <dsp:sp modelId="{D5EE1DF2-BB89-48CA-BF25-4DE074B5B417}">
      <dsp:nvSpPr>
        <dsp:cNvPr id="0" name=""/>
        <dsp:cNvSpPr/>
      </dsp:nvSpPr>
      <dsp:spPr>
        <a:xfrm>
          <a:off x="509089" y="1254492"/>
          <a:ext cx="1563736" cy="86874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2800" b="1" kern="1200" dirty="0" smtClean="0"/>
            <a:t>L</a:t>
          </a:r>
          <a:r>
            <a:rPr lang="es-AR" sz="2800" b="1" kern="1200" baseline="-25000" dirty="0" smtClean="0"/>
            <a:t>sat</a:t>
          </a:r>
          <a:endParaRPr lang="es-AR" sz="2800" b="1" kern="1200" baseline="-25000" dirty="0"/>
        </a:p>
      </dsp:txBody>
      <dsp:txXfrm>
        <a:off x="534534" y="1279937"/>
        <a:ext cx="1512846" cy="817852"/>
      </dsp:txXfrm>
    </dsp:sp>
    <dsp:sp modelId="{C7030D76-5BA0-4108-A131-D38B3222CD72}">
      <dsp:nvSpPr>
        <dsp:cNvPr id="0" name=""/>
        <dsp:cNvSpPr/>
      </dsp:nvSpPr>
      <dsp:spPr>
        <a:xfrm rot="5400000">
          <a:off x="1116898" y="2159845"/>
          <a:ext cx="348116" cy="3909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800" b="1" kern="1200"/>
        </a:p>
      </dsp:txBody>
      <dsp:txXfrm rot="-5400000">
        <a:off x="1173676" y="2181255"/>
        <a:ext cx="234560" cy="243681"/>
      </dsp:txXfrm>
    </dsp:sp>
    <dsp:sp modelId="{E59B6071-4F8F-45A4-9B8F-EF9C0C861040}">
      <dsp:nvSpPr>
        <dsp:cNvPr id="0" name=""/>
        <dsp:cNvSpPr/>
      </dsp:nvSpPr>
      <dsp:spPr>
        <a:xfrm>
          <a:off x="509089" y="2587390"/>
          <a:ext cx="1563736" cy="86874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b="1" kern="1200" dirty="0" smtClean="0"/>
            <a:t>Inversa de la Ley de Planck</a:t>
          </a:r>
          <a:endParaRPr lang="es-AR" sz="1400" b="1" kern="1200" dirty="0"/>
        </a:p>
      </dsp:txBody>
      <dsp:txXfrm>
        <a:off x="534534" y="2612835"/>
        <a:ext cx="1512846" cy="817852"/>
      </dsp:txXfrm>
    </dsp:sp>
    <dsp:sp modelId="{CBFF1280-988D-4C1D-8A4B-1797FF73BD14}">
      <dsp:nvSpPr>
        <dsp:cNvPr id="0" name=""/>
        <dsp:cNvSpPr/>
      </dsp:nvSpPr>
      <dsp:spPr>
        <a:xfrm>
          <a:off x="2160197" y="2826294"/>
          <a:ext cx="524230" cy="39093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2800" b="1" kern="1200" cap="none" spc="0">
            <a:ln w="18000">
              <a:solidFill>
                <a:schemeClr val="accent2">
                  <a:satMod val="140000"/>
                </a:schemeClr>
              </a:solidFill>
              <a:prstDash val="solid"/>
              <a:miter lim="800000"/>
            </a:ln>
            <a:noFill/>
            <a:effectLst>
              <a:outerShdw blurRad="25500" dist="23000" dir="7020000" algn="tl">
                <a:srgbClr val="000000">
                  <a:alpha val="50000"/>
                </a:srgbClr>
              </a:outerShdw>
            </a:effectLst>
          </a:endParaRPr>
        </a:p>
      </dsp:txBody>
      <dsp:txXfrm>
        <a:off x="2160197" y="2904481"/>
        <a:ext cx="406950" cy="234560"/>
      </dsp:txXfrm>
    </dsp:sp>
    <dsp:sp modelId="{DEAA9C3A-1450-48D4-9442-84316F456AB8}">
      <dsp:nvSpPr>
        <dsp:cNvPr id="0" name=""/>
        <dsp:cNvSpPr/>
      </dsp:nvSpPr>
      <dsp:spPr>
        <a:xfrm>
          <a:off x="2771799" y="2587390"/>
          <a:ext cx="1563736" cy="86874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/>
            <a:t>Tb (K)</a:t>
          </a:r>
          <a:endParaRPr lang="es-AR" sz="2800" b="1" kern="1200" dirty="0"/>
        </a:p>
      </dsp:txBody>
      <dsp:txXfrm>
        <a:off x="2797244" y="2612835"/>
        <a:ext cx="1512846" cy="817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4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6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A8412B-D9FF-4608-9460-C4F3FAD0BBB3}" type="datetimeFigureOut">
              <a:rPr lang="es-AR" smtClean="0"/>
              <a:t>31/10/2018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76737-3433-4AE4-AD77-E493D376442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550974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CEBE6-98D9-4AB6-A38C-C12E18F92B65}" type="datetimeFigureOut">
              <a:rPr lang="es-AR" smtClean="0"/>
              <a:t>31/10/2018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7B5EB-D33F-4D87-8645-8801047D4DB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798535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7B5EB-D33F-4D87-8645-8801047D4DBE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9840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BF84EE-4EE3-4E33-BBFF-6C020B9755C8}" type="slidenum">
              <a:rPr lang="es-AR" smtClean="0"/>
              <a:t>‹Nº›</a:t>
            </a:fld>
            <a:endParaRPr lang="es-A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8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png"/><Relationship Id="rId5" Type="http://schemas.openxmlformats.org/officeDocument/2006/relationships/hyperlink" Target="http://weather.uwyo.edu/upperair/sounding.html" TargetMode="Externa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tmcorr.gsfc.nasa.gov/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wmf"/><Relationship Id="rId5" Type="http://schemas.openxmlformats.org/officeDocument/2006/relationships/diagramQuickStyle" Target="../diagrams/quickStyle1.xml"/><Relationship Id="rId10" Type="http://schemas.openxmlformats.org/officeDocument/2006/relationships/oleObject" Target="../embeddings/oleObject4.bin"/><Relationship Id="rId4" Type="http://schemas.openxmlformats.org/officeDocument/2006/relationships/diagramLayout" Target="../diagrams/layout1.xml"/><Relationship Id="rId9" Type="http://schemas.openxmlformats.org/officeDocument/2006/relationships/image" Target="../media/image6.wmf"/><Relationship Id="rId1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13.bin"/><Relationship Id="rId3" Type="http://schemas.openxmlformats.org/officeDocument/2006/relationships/image" Target="../media/image18.emf"/><Relationship Id="rId21" Type="http://schemas.openxmlformats.org/officeDocument/2006/relationships/image" Target="../media/image1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icess.ucsb.edu/modis/EMIS/html/em.html" TargetMode="Externa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57200" y="2819400"/>
            <a:ext cx="838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000" dirty="0" smtClean="0"/>
              <a:t>Módulo 5. Procesamiento digital de imágenes-</a:t>
            </a:r>
          </a:p>
          <a:p>
            <a:r>
              <a:rPr lang="es-AR" sz="3000" dirty="0" smtClean="0"/>
              <a:t>Correcciones de imágenes-Correcciones atmosféricas</a:t>
            </a:r>
          </a:p>
          <a:p>
            <a:endParaRPr lang="es-AR" sz="3000" dirty="0"/>
          </a:p>
          <a:p>
            <a:r>
              <a:rPr lang="es-AR" sz="3000" i="1" dirty="0" smtClean="0"/>
              <a:t>Continuación</a:t>
            </a:r>
            <a:endParaRPr lang="es-AR" sz="3000" i="1" dirty="0"/>
          </a:p>
        </p:txBody>
      </p:sp>
    </p:spTree>
    <p:extLst>
      <p:ext uri="{BB962C8B-B14F-4D97-AF65-F5344CB8AC3E}">
        <p14:creationId xmlns:p14="http://schemas.microsoft.com/office/powerpoint/2010/main" val="372160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10</a:t>
            </a:fld>
            <a:endParaRPr lang="es-A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0619" y="1789016"/>
            <a:ext cx="6710266" cy="340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3 Rectángulo"/>
          <p:cNvSpPr/>
          <p:nvPr/>
        </p:nvSpPr>
        <p:spPr>
          <a:xfrm>
            <a:off x="2843808" y="1447800"/>
            <a:ext cx="3266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AR" b="1" dirty="0" smtClean="0"/>
              <a:t>Emisividad en agua y vegetación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4114819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11</a:t>
            </a:fld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179512" y="457200"/>
            <a:ext cx="8712968" cy="194095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rgbClr val="FF0000"/>
                </a:solidFill>
              </a:rPr>
              <a:t>DETERMINACIÓN Y MAPEO DE LA EMISIVIDAD TERRESTRE</a:t>
            </a:r>
          </a:p>
          <a:p>
            <a:r>
              <a:rPr lang="es-AR" b="1" dirty="0" smtClean="0">
                <a:solidFill>
                  <a:schemeClr val="tx1"/>
                </a:solidFill>
              </a:rPr>
              <a:t>Método de la Cobertura Vegetal (MCV): </a:t>
            </a:r>
            <a:r>
              <a:rPr lang="es-AR" dirty="0" smtClean="0">
                <a:solidFill>
                  <a:schemeClr val="tx1"/>
                </a:solidFill>
              </a:rPr>
              <a:t>uso de datos del espectro solar ⇒ </a:t>
            </a:r>
            <a:r>
              <a:rPr lang="es-AR" b="1" dirty="0" smtClean="0">
                <a:solidFill>
                  <a:schemeClr val="tx1"/>
                </a:solidFill>
              </a:rPr>
              <a:t>Suficiente precisión y aplicación operativa</a:t>
            </a:r>
            <a:r>
              <a:rPr lang="es-AR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AR" dirty="0">
                <a:solidFill>
                  <a:schemeClr val="tx1"/>
                </a:solidFill>
              </a:rPr>
              <a:t>Se requiere:</a:t>
            </a:r>
          </a:p>
          <a:p>
            <a:pPr marL="285750" indent="-285750">
              <a:buFontTx/>
              <a:buChar char="-"/>
            </a:pPr>
            <a:r>
              <a:rPr lang="es-AR" dirty="0">
                <a:solidFill>
                  <a:schemeClr val="tx1"/>
                </a:solidFill>
              </a:rPr>
              <a:t>Valores de </a:t>
            </a:r>
            <a:r>
              <a:rPr lang="es-AR" b="1" dirty="0" err="1">
                <a:solidFill>
                  <a:schemeClr val="tx1"/>
                </a:solidFill>
              </a:rPr>
              <a:t>emisividad</a:t>
            </a:r>
            <a:r>
              <a:rPr lang="es-AR" b="1" dirty="0">
                <a:solidFill>
                  <a:schemeClr val="tx1"/>
                </a:solidFill>
              </a:rPr>
              <a:t> de suelo y </a:t>
            </a:r>
            <a:r>
              <a:rPr lang="es-AR" b="1" dirty="0" smtClean="0">
                <a:solidFill>
                  <a:schemeClr val="tx1"/>
                </a:solidFill>
              </a:rPr>
              <a:t>vegetación (u otro material/superficie)</a:t>
            </a:r>
            <a:endParaRPr lang="es-AR" b="1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s-AR" b="1" dirty="0">
                <a:solidFill>
                  <a:schemeClr val="tx1"/>
                </a:solidFill>
              </a:rPr>
              <a:t>Cálculo de </a:t>
            </a:r>
            <a:r>
              <a:rPr lang="es-AR" b="1" dirty="0" err="1">
                <a:solidFill>
                  <a:schemeClr val="tx1"/>
                </a:solidFill>
              </a:rPr>
              <a:t>Pv</a:t>
            </a:r>
            <a:r>
              <a:rPr lang="es-AR" b="1" dirty="0">
                <a:solidFill>
                  <a:schemeClr val="tx1"/>
                </a:solidFill>
              </a:rPr>
              <a:t> </a:t>
            </a:r>
            <a:r>
              <a:rPr lang="es-AR" dirty="0" smtClean="0">
                <a:solidFill>
                  <a:schemeClr val="tx1"/>
                </a:solidFill>
              </a:rPr>
              <a:t>(</a:t>
            </a:r>
            <a:r>
              <a:rPr lang="es-AR" dirty="0" smtClean="0">
                <a:solidFill>
                  <a:schemeClr val="tx1"/>
                </a:solidFill>
              </a:rPr>
              <a:t>en base a</a:t>
            </a:r>
            <a:r>
              <a:rPr lang="es-AR" dirty="0" smtClean="0">
                <a:solidFill>
                  <a:schemeClr val="tx1"/>
                </a:solidFill>
              </a:rPr>
              <a:t> </a:t>
            </a:r>
            <a:r>
              <a:rPr lang="es-AR" dirty="0">
                <a:solidFill>
                  <a:schemeClr val="tx1"/>
                </a:solidFill>
              </a:rPr>
              <a:t>índices de </a:t>
            </a:r>
            <a:r>
              <a:rPr lang="es-AR" dirty="0" smtClean="0">
                <a:solidFill>
                  <a:schemeClr val="tx1"/>
                </a:solidFill>
              </a:rPr>
              <a:t>vegetación)</a:t>
            </a:r>
            <a:endParaRPr lang="es-AR" b="1" dirty="0" smtClean="0">
              <a:solidFill>
                <a:srgbClr val="FF0000"/>
              </a:solidFill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2195736" y="2514600"/>
            <a:ext cx="3960440" cy="1152128"/>
            <a:chOff x="323528" y="5589240"/>
            <a:chExt cx="3168352" cy="864096"/>
          </a:xfrm>
        </p:grpSpPr>
        <p:pic>
          <p:nvPicPr>
            <p:cNvPr id="8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9552" y="5949280"/>
              <a:ext cx="2807345" cy="4712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8 CuadroTexto"/>
            <p:cNvSpPr txBox="1"/>
            <p:nvPr/>
          </p:nvSpPr>
          <p:spPr>
            <a:xfrm>
              <a:off x="683568" y="5589240"/>
              <a:ext cx="24967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b="1" dirty="0" smtClean="0">
                  <a:solidFill>
                    <a:srgbClr val="FF0000"/>
                  </a:solidFill>
                </a:rPr>
                <a:t>Aproximación práctica: </a:t>
              </a:r>
              <a:endParaRPr lang="es-AR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9 Rectángulo"/>
            <p:cNvSpPr/>
            <p:nvPr/>
          </p:nvSpPr>
          <p:spPr>
            <a:xfrm>
              <a:off x="323528" y="5589240"/>
              <a:ext cx="3168352" cy="864096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167672" y="0"/>
            <a:ext cx="337996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i="1" dirty="0" smtClean="0"/>
              <a:t>Cálculo de la </a:t>
            </a:r>
            <a:r>
              <a:rPr lang="es-AR" sz="2200" b="1" i="1" dirty="0" err="1" smtClean="0"/>
              <a:t>emisividad</a:t>
            </a:r>
            <a:endParaRPr lang="es-AR" sz="2200" b="1" i="1" dirty="0"/>
          </a:p>
        </p:txBody>
      </p:sp>
      <p:sp>
        <p:nvSpPr>
          <p:cNvPr id="11" name="10 Rectángulo"/>
          <p:cNvSpPr/>
          <p:nvPr/>
        </p:nvSpPr>
        <p:spPr>
          <a:xfrm>
            <a:off x="6187790" y="3144934"/>
            <a:ext cx="25251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000" dirty="0" smtClean="0">
                <a:solidFill>
                  <a:schemeClr val="accent1">
                    <a:lumMod val="75000"/>
                  </a:schemeClr>
                </a:solidFill>
              </a:rPr>
              <a:t>Valor y Caselles (1996)</a:t>
            </a:r>
            <a:endParaRPr lang="es-AR" sz="2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8414" y="3801070"/>
            <a:ext cx="87840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/>
              <a:t>donde</a:t>
            </a:r>
            <a:r>
              <a:rPr lang="es-AR" i="1" dirty="0"/>
              <a:t> </a:t>
            </a:r>
            <a:r>
              <a:rPr lang="es-AR" i="1" dirty="0" err="1"/>
              <a:t>ɛ</a:t>
            </a:r>
            <a:r>
              <a:rPr lang="es-AR" i="1" baseline="-25000" dirty="0" err="1"/>
              <a:t>v</a:t>
            </a:r>
            <a:r>
              <a:rPr lang="es-AR" i="1" baseline="-25000" dirty="0"/>
              <a:t> </a:t>
            </a:r>
            <a:r>
              <a:rPr lang="es-AR" dirty="0"/>
              <a:t>y </a:t>
            </a:r>
            <a:r>
              <a:rPr lang="es-AR" i="1" dirty="0" err="1"/>
              <a:t>ɛ</a:t>
            </a:r>
            <a:r>
              <a:rPr lang="es-AR" i="1" baseline="-25000" dirty="0" err="1"/>
              <a:t>s</a:t>
            </a:r>
            <a:r>
              <a:rPr lang="es-AR" dirty="0"/>
              <a:t> corresponden a los valores de </a:t>
            </a:r>
            <a:r>
              <a:rPr lang="es-AR" dirty="0" err="1"/>
              <a:t>emisividad</a:t>
            </a:r>
            <a:r>
              <a:rPr lang="es-AR" dirty="0"/>
              <a:t> de la vegetación y el suelo, respectivamente. </a:t>
            </a:r>
            <a:r>
              <a:rPr lang="es-AR" i="1" dirty="0" err="1"/>
              <a:t>Pv</a:t>
            </a:r>
            <a:r>
              <a:rPr lang="es-AR" dirty="0"/>
              <a:t> es la proporción de vegetación y se obtiene como función del </a:t>
            </a:r>
            <a:r>
              <a:rPr lang="es-AR" i="1" dirty="0"/>
              <a:t>NDVI</a:t>
            </a:r>
            <a:r>
              <a:rPr lang="es-AR" dirty="0"/>
              <a:t> (</a:t>
            </a:r>
            <a:r>
              <a:rPr lang="en-US" i="1" dirty="0"/>
              <a:t>Normalized Difference Vegetation Index</a:t>
            </a:r>
            <a:r>
              <a:rPr lang="en-US" dirty="0"/>
              <a:t>). </a:t>
            </a:r>
            <a:r>
              <a:rPr lang="es-AR" dirty="0"/>
              <a:t>Por ejemplo: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890927"/>
              </p:ext>
            </p:extLst>
          </p:nvPr>
        </p:nvGraphicFramePr>
        <p:xfrm>
          <a:off x="2645786" y="4876800"/>
          <a:ext cx="29495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cuación" r:id="rId4" imgW="1574800" imgH="444500" progId="Equation.3">
                  <p:embed/>
                </p:oleObj>
              </mc:Choice>
              <mc:Fallback>
                <p:oleObj name="Ecuación" r:id="rId4" imgW="1574800" imgH="444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5786" y="4876800"/>
                        <a:ext cx="2949575" cy="819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Rectángulo"/>
          <p:cNvSpPr/>
          <p:nvPr/>
        </p:nvSpPr>
        <p:spPr>
          <a:xfrm>
            <a:off x="381000" y="57912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s-AR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siendo </a:t>
            </a:r>
            <a:r>
              <a:rPr lang="es-AR" i="1" dirty="0" err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NDVI</a:t>
            </a:r>
            <a:r>
              <a:rPr lang="es-AR" i="1" baseline="-30000" dirty="0" err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min</a:t>
            </a:r>
            <a:r>
              <a:rPr lang="es-AR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y </a:t>
            </a:r>
            <a:r>
              <a:rPr lang="es-AR" i="1" dirty="0" err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NDVI</a:t>
            </a:r>
            <a:r>
              <a:rPr lang="es-AR" i="1" baseline="-30000" dirty="0" err="1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max</a:t>
            </a:r>
            <a:r>
              <a:rPr lang="es-AR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los valores de </a:t>
            </a:r>
            <a:r>
              <a:rPr lang="es-AR" i="1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NDVI</a:t>
            </a:r>
            <a:r>
              <a:rPr lang="es-AR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de suelo desnudo</a:t>
            </a:r>
            <a:r>
              <a:rPr lang="es-AR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  <a:sym typeface="Symbol" pitchFamily="18" charset="2"/>
              </a:rPr>
              <a:t> y de una superficie con cobertura completa, respectivamente. </a:t>
            </a:r>
            <a:endParaRPr lang="es-AR" i="1" dirty="0">
              <a:solidFill>
                <a:srgbClr val="000000"/>
              </a:solidFill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71234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12</a:t>
            </a:fld>
            <a:endParaRPr lang="es-AR"/>
          </a:p>
        </p:txBody>
      </p:sp>
      <p:grpSp>
        <p:nvGrpSpPr>
          <p:cNvPr id="3" name="Group 639"/>
          <p:cNvGrpSpPr>
            <a:grpSpLocks/>
          </p:cNvGrpSpPr>
          <p:nvPr/>
        </p:nvGrpSpPr>
        <p:grpSpPr bwMode="auto">
          <a:xfrm>
            <a:off x="251520" y="1916832"/>
            <a:ext cx="8604448" cy="4392488"/>
            <a:chOff x="480" y="2256"/>
            <a:chExt cx="3984" cy="1891"/>
          </a:xfrm>
        </p:grpSpPr>
        <p:pic>
          <p:nvPicPr>
            <p:cNvPr id="4" name="Picture 64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2256"/>
              <a:ext cx="3984" cy="189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5" name="Line 641"/>
            <p:cNvSpPr>
              <a:spLocks noChangeShapeType="1"/>
            </p:cNvSpPr>
            <p:nvPr/>
          </p:nvSpPr>
          <p:spPr bwMode="auto">
            <a:xfrm flipV="1">
              <a:off x="1056" y="2256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6" name="Line 642"/>
            <p:cNvSpPr>
              <a:spLocks noChangeShapeType="1"/>
            </p:cNvSpPr>
            <p:nvPr/>
          </p:nvSpPr>
          <p:spPr bwMode="auto">
            <a:xfrm flipV="1">
              <a:off x="1296" y="2256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7" name="Line 643"/>
            <p:cNvSpPr>
              <a:spLocks noChangeShapeType="1"/>
            </p:cNvSpPr>
            <p:nvPr/>
          </p:nvSpPr>
          <p:spPr bwMode="auto">
            <a:xfrm flipV="1">
              <a:off x="2688" y="2256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8" name="Line 644"/>
            <p:cNvSpPr>
              <a:spLocks noChangeShapeType="1"/>
            </p:cNvSpPr>
            <p:nvPr/>
          </p:nvSpPr>
          <p:spPr bwMode="auto">
            <a:xfrm flipV="1">
              <a:off x="3312" y="2256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9" name="Line 645"/>
            <p:cNvSpPr>
              <a:spLocks noChangeShapeType="1"/>
            </p:cNvSpPr>
            <p:nvPr/>
          </p:nvSpPr>
          <p:spPr bwMode="auto">
            <a:xfrm flipV="1">
              <a:off x="4032" y="2256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0" name="Line 646"/>
            <p:cNvSpPr>
              <a:spLocks noChangeShapeType="1"/>
            </p:cNvSpPr>
            <p:nvPr/>
          </p:nvSpPr>
          <p:spPr bwMode="auto">
            <a:xfrm flipV="1">
              <a:off x="2976" y="2256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1" name="Line 647"/>
            <p:cNvSpPr>
              <a:spLocks noChangeShapeType="1"/>
            </p:cNvSpPr>
            <p:nvPr/>
          </p:nvSpPr>
          <p:spPr bwMode="auto">
            <a:xfrm>
              <a:off x="1056" y="2256"/>
              <a:ext cx="240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2" name="Line 648"/>
            <p:cNvSpPr>
              <a:spLocks noChangeShapeType="1"/>
            </p:cNvSpPr>
            <p:nvPr/>
          </p:nvSpPr>
          <p:spPr bwMode="auto">
            <a:xfrm>
              <a:off x="3360" y="2256"/>
              <a:ext cx="624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s-AR"/>
            </a:p>
          </p:txBody>
        </p:sp>
        <p:sp>
          <p:nvSpPr>
            <p:cNvPr id="13" name="Line 649"/>
            <p:cNvSpPr>
              <a:spLocks noChangeShapeType="1"/>
            </p:cNvSpPr>
            <p:nvPr/>
          </p:nvSpPr>
          <p:spPr bwMode="auto">
            <a:xfrm>
              <a:off x="2688" y="2256"/>
              <a:ext cx="288" cy="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s-AR"/>
            </a:p>
          </p:txBody>
        </p:sp>
      </p:grpSp>
      <p:sp>
        <p:nvSpPr>
          <p:cNvPr id="14" name="13 CuadroTexto"/>
          <p:cNvSpPr txBox="1"/>
          <p:nvPr/>
        </p:nvSpPr>
        <p:spPr>
          <a:xfrm>
            <a:off x="228600" y="1447800"/>
            <a:ext cx="75945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i="1" dirty="0" smtClean="0"/>
              <a:t>Efecto atmosférico en el </a:t>
            </a:r>
            <a:r>
              <a:rPr lang="es-AR" sz="2000" i="1" dirty="0" err="1" smtClean="0"/>
              <a:t>IRt</a:t>
            </a:r>
            <a:r>
              <a:rPr lang="es-AR" sz="2000" i="1" dirty="0" smtClean="0"/>
              <a:t> para distintas condiciones de atmósfera</a:t>
            </a:r>
            <a:endParaRPr lang="es-AR" sz="2000" i="1" dirty="0"/>
          </a:p>
        </p:txBody>
      </p:sp>
      <p:sp>
        <p:nvSpPr>
          <p:cNvPr id="16" name="15 Rectángulo"/>
          <p:cNvSpPr/>
          <p:nvPr/>
        </p:nvSpPr>
        <p:spPr>
          <a:xfrm>
            <a:off x="228600" y="849868"/>
            <a:ext cx="3079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/>
              <a:t>b) EFECTO ATMOSFÉRICO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46398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13</a:t>
            </a:fld>
            <a:endParaRPr lang="es-AR"/>
          </a:p>
        </p:txBody>
      </p:sp>
      <p:sp>
        <p:nvSpPr>
          <p:cNvPr id="3" name="2 Rectángulo"/>
          <p:cNvSpPr/>
          <p:nvPr/>
        </p:nvSpPr>
        <p:spPr>
          <a:xfrm>
            <a:off x="144016" y="1555045"/>
            <a:ext cx="88924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b="1" dirty="0" smtClean="0">
                <a:solidFill>
                  <a:srgbClr val="FF0000"/>
                </a:solidFill>
              </a:rPr>
              <a:t>Métodos </a:t>
            </a:r>
            <a:r>
              <a:rPr lang="es-AR" sz="2800" b="1" dirty="0" err="1" smtClean="0">
                <a:solidFill>
                  <a:srgbClr val="FF0000"/>
                </a:solidFill>
              </a:rPr>
              <a:t>monocanales</a:t>
            </a:r>
            <a:r>
              <a:rPr lang="es-AR" sz="2800" b="1" dirty="0" smtClean="0">
                <a:solidFill>
                  <a:srgbClr val="FF0000"/>
                </a:solidFill>
              </a:rPr>
              <a:t> (ETR)</a:t>
            </a:r>
          </a:p>
          <a:p>
            <a:r>
              <a:rPr lang="es-AR" sz="2400" dirty="0" smtClean="0"/>
              <a:t>- Aplicación a </a:t>
            </a:r>
            <a:r>
              <a:rPr lang="es-AR" sz="2400" i="1" dirty="0" err="1" smtClean="0"/>
              <a:t>Landsat</a:t>
            </a:r>
            <a:r>
              <a:rPr lang="es-AR" sz="2400" i="1" dirty="0" smtClean="0"/>
              <a:t>, </a:t>
            </a:r>
            <a:r>
              <a:rPr lang="es-AR" sz="2400" i="1" dirty="0" err="1" smtClean="0"/>
              <a:t>Meteosat</a:t>
            </a:r>
            <a:r>
              <a:rPr lang="es-AR" sz="2400" i="1" dirty="0" smtClean="0"/>
              <a:t>, ...</a:t>
            </a:r>
          </a:p>
          <a:p>
            <a:pPr>
              <a:buFontTx/>
              <a:buChar char="-"/>
            </a:pPr>
            <a:r>
              <a:rPr lang="es-AR" sz="2400" dirty="0" smtClean="0"/>
              <a:t>Perfiles atmosféricos y modelos de transferencia radiativa.</a:t>
            </a:r>
          </a:p>
          <a:p>
            <a:pPr>
              <a:buFontTx/>
              <a:buChar char="-"/>
            </a:pPr>
            <a:endParaRPr lang="es-AR" sz="2400" b="1" dirty="0" smtClean="0"/>
          </a:p>
          <a:p>
            <a:r>
              <a:rPr lang="es-AR" sz="2800" b="1" dirty="0" smtClean="0">
                <a:solidFill>
                  <a:srgbClr val="FF0000"/>
                </a:solidFill>
              </a:rPr>
              <a:t>Métodos de absorción diferencial</a:t>
            </a:r>
          </a:p>
          <a:p>
            <a:r>
              <a:rPr lang="es-AR" sz="2400" dirty="0" smtClean="0"/>
              <a:t>- </a:t>
            </a:r>
            <a:r>
              <a:rPr lang="es-AR" sz="2400" dirty="0"/>
              <a:t>Modelos de </a:t>
            </a:r>
            <a:r>
              <a:rPr lang="es-AR" sz="2400" i="1" dirty="0" err="1"/>
              <a:t>split-window</a:t>
            </a:r>
            <a:r>
              <a:rPr lang="es-AR" sz="2400" i="1" dirty="0"/>
              <a:t> o multicanales y </a:t>
            </a:r>
            <a:r>
              <a:rPr lang="es-AR" sz="2400" i="1" dirty="0" err="1"/>
              <a:t>bi</a:t>
            </a:r>
            <a:r>
              <a:rPr lang="es-AR" sz="2400" i="1" dirty="0"/>
              <a:t>-angulares</a:t>
            </a:r>
            <a:r>
              <a:rPr lang="es-AR" sz="2400" i="1" dirty="0" smtClean="0"/>
              <a:t>.</a:t>
            </a:r>
            <a:endParaRPr lang="es-AR" sz="2400" dirty="0" smtClean="0"/>
          </a:p>
          <a:p>
            <a:r>
              <a:rPr lang="es-AR" sz="2400" dirty="0" smtClean="0"/>
              <a:t>- Aplicación a </a:t>
            </a:r>
            <a:r>
              <a:rPr lang="es-AR" sz="2400" i="1" dirty="0" smtClean="0"/>
              <a:t>NOAA-AVHRR, EOS Terra/</a:t>
            </a:r>
            <a:r>
              <a:rPr lang="es-AR" sz="2400" i="1" dirty="0" err="1" smtClean="0"/>
              <a:t>Aqua</a:t>
            </a:r>
            <a:r>
              <a:rPr lang="es-AR" sz="2400" i="1" dirty="0" smtClean="0"/>
              <a:t>-MODIS…</a:t>
            </a:r>
          </a:p>
          <a:p>
            <a:endParaRPr lang="es-AR" sz="2400" i="1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152400" y="990600"/>
            <a:ext cx="6442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/>
              <a:t>Modelos de corrección atmosférica en el </a:t>
            </a:r>
            <a:r>
              <a:rPr lang="es-AR" sz="2400" b="1" dirty="0" err="1" smtClean="0"/>
              <a:t>IRt</a:t>
            </a:r>
            <a:endParaRPr 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27296379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14</a:t>
            </a:fld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179512" y="692696"/>
            <a:ext cx="8712968" cy="14642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sz="2000" dirty="0" smtClean="0">
                <a:solidFill>
                  <a:schemeClr val="tx1"/>
                </a:solidFill>
              </a:rPr>
              <a:t>Resolución de la </a:t>
            </a:r>
            <a:r>
              <a:rPr lang="es-AR" sz="2000" b="1" dirty="0" smtClean="0">
                <a:solidFill>
                  <a:schemeClr val="tx1"/>
                </a:solidFill>
              </a:rPr>
              <a:t>ecuación de transferencia radiativa </a:t>
            </a:r>
            <a:r>
              <a:rPr lang="es-AR" sz="2000" dirty="0" smtClean="0">
                <a:solidFill>
                  <a:schemeClr val="tx1"/>
                </a:solidFill>
              </a:rPr>
              <a:t>a partir del conocimiento de los </a:t>
            </a:r>
            <a:r>
              <a:rPr lang="es-AR" sz="2000" b="1" dirty="0" smtClean="0">
                <a:solidFill>
                  <a:schemeClr val="tx1"/>
                </a:solidFill>
              </a:rPr>
              <a:t>perfiles verticales de la atmósfera (p, T, concentración de gases)</a:t>
            </a:r>
            <a:r>
              <a:rPr lang="es-AR" sz="2000" dirty="0" smtClean="0">
                <a:solidFill>
                  <a:schemeClr val="tx1"/>
                </a:solidFill>
              </a:rPr>
              <a:t>, que se usan como datos de entrada de un </a:t>
            </a:r>
            <a:r>
              <a:rPr lang="es-AR" sz="2000" b="1" dirty="0" smtClean="0">
                <a:solidFill>
                  <a:schemeClr val="tx1"/>
                </a:solidFill>
              </a:rPr>
              <a:t>modelo de cálculo de transmisividad y radiancia de la atmósfera.</a:t>
            </a:r>
            <a:endParaRPr lang="es-AR" sz="2000" dirty="0" smtClean="0">
              <a:solidFill>
                <a:schemeClr val="tx1"/>
              </a:solidFill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96807" y="3140968"/>
            <a:ext cx="5789643" cy="3640832"/>
            <a:chOff x="96807" y="3140968"/>
            <a:chExt cx="5789643" cy="3640832"/>
          </a:xfrm>
        </p:grpSpPr>
        <p:sp>
          <p:nvSpPr>
            <p:cNvPr id="6" name="5 CuadroTexto"/>
            <p:cNvSpPr txBox="1"/>
            <p:nvPr/>
          </p:nvSpPr>
          <p:spPr>
            <a:xfrm>
              <a:off x="96807" y="3140968"/>
              <a:ext cx="1493872" cy="30469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s-AR" sz="2400" dirty="0" smtClean="0"/>
                <a:t>Es decir….</a:t>
              </a:r>
            </a:p>
            <a:p>
              <a:pPr algn="r"/>
              <a:r>
                <a:rPr lang="es-AR" sz="2800" b="1" dirty="0" smtClean="0">
                  <a:solidFill>
                    <a:srgbClr val="FF0000"/>
                  </a:solidFill>
                </a:rPr>
                <a:t>(1)</a:t>
              </a:r>
            </a:p>
            <a:p>
              <a:pPr algn="r"/>
              <a:endParaRPr lang="es-AR" sz="2800" b="1" dirty="0" smtClean="0">
                <a:solidFill>
                  <a:srgbClr val="FF0000"/>
                </a:solidFill>
              </a:endParaRPr>
            </a:p>
            <a:p>
              <a:pPr algn="r"/>
              <a:r>
                <a:rPr lang="es-AR" sz="2800" b="1" dirty="0" smtClean="0">
                  <a:solidFill>
                    <a:schemeClr val="accent1">
                      <a:lumMod val="75000"/>
                    </a:schemeClr>
                  </a:solidFill>
                </a:rPr>
                <a:t>(2)</a:t>
              </a:r>
            </a:p>
            <a:p>
              <a:pPr algn="r"/>
              <a:endParaRPr lang="es-AR" sz="2800" b="1" dirty="0" smtClean="0">
                <a:solidFill>
                  <a:srgbClr val="FF0000"/>
                </a:solidFill>
              </a:endParaRPr>
            </a:p>
            <a:p>
              <a:pPr algn="r"/>
              <a:endParaRPr lang="es-AR" sz="2800" b="1" dirty="0" smtClean="0">
                <a:solidFill>
                  <a:srgbClr val="FF0000"/>
                </a:solidFill>
              </a:endParaRPr>
            </a:p>
            <a:p>
              <a:pPr algn="r"/>
              <a:r>
                <a:rPr lang="es-AR" sz="2800" b="1" dirty="0" smtClean="0">
                  <a:solidFill>
                    <a:schemeClr val="accent3">
                      <a:lumMod val="75000"/>
                    </a:schemeClr>
                  </a:solidFill>
                </a:rPr>
                <a:t>(3)</a:t>
              </a:r>
              <a:endParaRPr lang="es-AR" sz="28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graphicFrame>
          <p:nvGraphicFramePr>
            <p:cNvPr id="7" name="Object 3"/>
            <p:cNvGraphicFramePr>
              <a:graphicFrameLocks noChangeAspect="1"/>
            </p:cNvGraphicFramePr>
            <p:nvPr/>
          </p:nvGraphicFramePr>
          <p:xfrm>
            <a:off x="2123727" y="3573016"/>
            <a:ext cx="2025487" cy="394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34" name="Ecuación" r:id="rId3" imgW="990360" imgH="190440" progId="Equation.3">
                    <p:embed/>
                  </p:oleObj>
                </mc:Choice>
                <mc:Fallback>
                  <p:oleObj name="Ecuación" r:id="rId3" imgW="990360" imgH="1904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3727" y="3573016"/>
                          <a:ext cx="2025487" cy="394937"/>
                        </a:xfrm>
                        <a:prstGeom prst="rect">
                          <a:avLst/>
                        </a:prstGeom>
                        <a:solidFill>
                          <a:srgbClr val="FF9393"/>
                        </a:solidFill>
                        <a:ln>
                          <a:noFill/>
                        </a:ln>
                        <a:extLst>
                          <a:ext uri="{91240B29-F687-4F45-9708-019B960494DF}">
                            <a14:hiddenLine xmlns:a14="http://schemas.microsoft.com/office/drawing/2010/main" w="19050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" name="7 Grupo"/>
            <p:cNvGrpSpPr/>
            <p:nvPr/>
          </p:nvGrpSpPr>
          <p:grpSpPr>
            <a:xfrm>
              <a:off x="1795463" y="4016375"/>
              <a:ext cx="4090987" cy="1363663"/>
              <a:chOff x="2037611" y="3807925"/>
              <a:chExt cx="5206711" cy="1673121"/>
            </a:xfrm>
          </p:grpSpPr>
          <p:graphicFrame>
            <p:nvGraphicFramePr>
              <p:cNvPr id="12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955988926"/>
                  </p:ext>
                </p:extLst>
              </p:nvPr>
            </p:nvGraphicFramePr>
            <p:xfrm>
              <a:off x="2037611" y="3807925"/>
              <a:ext cx="5206711" cy="167312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35" name="Ecuación" r:id="rId5" imgW="2120760" imgH="672840" progId="Equation.3">
                      <p:embed/>
                    </p:oleObj>
                  </mc:Choice>
                  <mc:Fallback>
                    <p:oleObj name="Ecuación" r:id="rId5" imgW="2120760" imgH="6728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37611" y="3807925"/>
                            <a:ext cx="5206711" cy="1673121"/>
                          </a:xfrm>
                          <a:prstGeom prst="rect">
                            <a:avLst/>
                          </a:prstGeom>
                          <a:solidFill>
                            <a:srgbClr val="A6BFDE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3" name="12 Elipse"/>
              <p:cNvSpPr/>
              <p:nvPr/>
            </p:nvSpPr>
            <p:spPr>
              <a:xfrm>
                <a:off x="3587045" y="4074463"/>
                <a:ext cx="576064" cy="432048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grpSp>
          <p:nvGrpSpPr>
            <p:cNvPr id="9" name="8 Grupo"/>
            <p:cNvGrpSpPr/>
            <p:nvPr/>
          </p:nvGrpSpPr>
          <p:grpSpPr>
            <a:xfrm>
              <a:off x="2174875" y="5480050"/>
              <a:ext cx="2200275" cy="1301750"/>
              <a:chOff x="2174875" y="5480050"/>
              <a:chExt cx="2200275" cy="1301750"/>
            </a:xfrm>
          </p:grpSpPr>
          <p:graphicFrame>
            <p:nvGraphicFramePr>
              <p:cNvPr id="10" name="Object 1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86570142"/>
                  </p:ext>
                </p:extLst>
              </p:nvPr>
            </p:nvGraphicFramePr>
            <p:xfrm>
              <a:off x="2174875" y="5480050"/>
              <a:ext cx="2200275" cy="129063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36" name="Ecuación" r:id="rId7" imgW="1104840" imgH="647640" progId="Equation.3">
                      <p:embed/>
                    </p:oleObj>
                  </mc:Choice>
                  <mc:Fallback>
                    <p:oleObj name="Ecuación" r:id="rId7" imgW="1104840" imgH="647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74875" y="5480050"/>
                            <a:ext cx="2200275" cy="1290638"/>
                          </a:xfrm>
                          <a:prstGeom prst="rect">
                            <a:avLst/>
                          </a:prstGeom>
                          <a:solidFill>
                            <a:srgbClr val="8DFF69"/>
                          </a:solidFill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1" name="10 Elipse"/>
              <p:cNvSpPr/>
              <p:nvPr/>
            </p:nvSpPr>
            <p:spPr>
              <a:xfrm>
                <a:off x="3012875" y="6287466"/>
                <a:ext cx="949524" cy="494334"/>
              </a:xfrm>
              <a:prstGeom prst="ellipse">
                <a:avLst/>
              </a:prstGeom>
              <a:noFill/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</p:grpSp>
      <p:grpSp>
        <p:nvGrpSpPr>
          <p:cNvPr id="15" name="14 Grupo"/>
          <p:cNvGrpSpPr/>
          <p:nvPr/>
        </p:nvGrpSpPr>
        <p:grpSpPr>
          <a:xfrm>
            <a:off x="2039019" y="2204864"/>
            <a:ext cx="5352381" cy="1139672"/>
            <a:chOff x="1619672" y="4293096"/>
            <a:chExt cx="5184576" cy="1257187"/>
          </a:xfrm>
        </p:grpSpPr>
        <p:grpSp>
          <p:nvGrpSpPr>
            <p:cNvPr id="16" name="15 Grupo"/>
            <p:cNvGrpSpPr/>
            <p:nvPr/>
          </p:nvGrpSpPr>
          <p:grpSpPr>
            <a:xfrm>
              <a:off x="1619672" y="4293096"/>
              <a:ext cx="5184576" cy="1257187"/>
              <a:chOff x="1619672" y="4293096"/>
              <a:chExt cx="5184576" cy="1257187"/>
            </a:xfrm>
          </p:grpSpPr>
          <p:grpSp>
            <p:nvGrpSpPr>
              <p:cNvPr id="18" name="17 Grupo"/>
              <p:cNvGrpSpPr/>
              <p:nvPr/>
            </p:nvGrpSpPr>
            <p:grpSpPr>
              <a:xfrm>
                <a:off x="1619672" y="4293096"/>
                <a:ext cx="5184576" cy="1224136"/>
                <a:chOff x="1619672" y="4293096"/>
                <a:chExt cx="5184576" cy="1224136"/>
              </a:xfrm>
            </p:grpSpPr>
            <p:sp>
              <p:nvSpPr>
                <p:cNvPr id="23" name="22 Rectángulo"/>
                <p:cNvSpPr/>
                <p:nvPr/>
              </p:nvSpPr>
              <p:spPr>
                <a:xfrm>
                  <a:off x="1619672" y="4293096"/>
                  <a:ext cx="5184576" cy="122413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 dirty="0"/>
                </a:p>
              </p:txBody>
            </p:sp>
            <p:graphicFrame>
              <p:nvGraphicFramePr>
                <p:cNvPr id="24" name="Object 6"/>
                <p:cNvGraphicFramePr>
                  <a:graphicFrameLocks noChangeAspect="1"/>
                </p:cNvGraphicFramePr>
                <p:nvPr/>
              </p:nvGraphicFramePr>
              <p:xfrm>
                <a:off x="1630689" y="4819186"/>
                <a:ext cx="5121462" cy="64807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9337" name="Ecuación" r:id="rId9" imgW="1854000" imgH="228600" progId="Equation.3">
                        <p:embed/>
                      </p:oleObj>
                    </mc:Choice>
                    <mc:Fallback>
                      <p:oleObj name="Ecuación" r:id="rId9" imgW="185400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630689" y="4819186"/>
                              <a:ext cx="5121462" cy="64807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5" name="24 CuadroTexto"/>
                <p:cNvSpPr txBox="1"/>
                <p:nvPr/>
              </p:nvSpPr>
              <p:spPr>
                <a:xfrm>
                  <a:off x="2339752" y="4365104"/>
                  <a:ext cx="3979872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AR" sz="2000" b="1" dirty="0" smtClean="0"/>
                    <a:t>Ecuación de Transferencia Radiativa</a:t>
                  </a:r>
                  <a:endParaRPr lang="es-AR" sz="2000" b="1" dirty="0"/>
                </a:p>
              </p:txBody>
            </p:sp>
          </p:grpSp>
          <p:sp>
            <p:nvSpPr>
              <p:cNvPr id="19" name="18 Elipse"/>
              <p:cNvSpPr/>
              <p:nvPr/>
            </p:nvSpPr>
            <p:spPr>
              <a:xfrm>
                <a:off x="2627784" y="5013176"/>
                <a:ext cx="288032" cy="36004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20" name="19 Elipse"/>
              <p:cNvSpPr/>
              <p:nvPr/>
            </p:nvSpPr>
            <p:spPr>
              <a:xfrm>
                <a:off x="5558078" y="4952185"/>
                <a:ext cx="288033" cy="421031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21" name="20 Elipse"/>
              <p:cNvSpPr/>
              <p:nvPr/>
            </p:nvSpPr>
            <p:spPr>
              <a:xfrm>
                <a:off x="6073151" y="4830203"/>
                <a:ext cx="720080" cy="72008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  <p:sp>
            <p:nvSpPr>
              <p:cNvPr id="22" name="21 Elipse"/>
              <p:cNvSpPr/>
              <p:nvPr/>
            </p:nvSpPr>
            <p:spPr>
              <a:xfrm>
                <a:off x="4444907" y="5013176"/>
                <a:ext cx="288032" cy="360040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AR"/>
              </a:p>
            </p:txBody>
          </p:sp>
        </p:grpSp>
        <p:sp>
          <p:nvSpPr>
            <p:cNvPr id="17" name="16 Elipse"/>
            <p:cNvSpPr/>
            <p:nvPr/>
          </p:nvSpPr>
          <p:spPr>
            <a:xfrm>
              <a:off x="4765990" y="4830203"/>
              <a:ext cx="720080" cy="72008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26" name="25 Flecha curvada hacia la izquierda"/>
          <p:cNvSpPr/>
          <p:nvPr/>
        </p:nvSpPr>
        <p:spPr>
          <a:xfrm rot="1512164">
            <a:off x="6057953" y="3358376"/>
            <a:ext cx="458669" cy="153988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4930852" y="5589240"/>
            <a:ext cx="2919004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s-AR" sz="2000" i="1" dirty="0" smtClean="0"/>
              <a:t>Temperatura de superficie</a:t>
            </a:r>
            <a:endParaRPr lang="es-AR" sz="2000" i="1" dirty="0"/>
          </a:p>
        </p:txBody>
      </p:sp>
      <p:cxnSp>
        <p:nvCxnSpPr>
          <p:cNvPr id="28" name="27 Conector recto de flecha"/>
          <p:cNvCxnSpPr/>
          <p:nvPr/>
        </p:nvCxnSpPr>
        <p:spPr>
          <a:xfrm>
            <a:off x="4283968" y="5805264"/>
            <a:ext cx="64688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CuadroTexto"/>
          <p:cNvSpPr txBox="1"/>
          <p:nvPr/>
        </p:nvSpPr>
        <p:spPr>
          <a:xfrm>
            <a:off x="188888" y="189876"/>
            <a:ext cx="6319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800" b="1" dirty="0" smtClean="0">
                <a:solidFill>
                  <a:srgbClr val="FF0000"/>
                </a:solidFill>
              </a:rPr>
              <a:t>Modelos de corrección </a:t>
            </a:r>
            <a:r>
              <a:rPr lang="es-AR" sz="2800" b="1" dirty="0" err="1" smtClean="0">
                <a:solidFill>
                  <a:srgbClr val="FF0000"/>
                </a:solidFill>
              </a:rPr>
              <a:t>monocanales</a:t>
            </a:r>
            <a:endParaRPr lang="es-AR" sz="2800" b="1" dirty="0">
              <a:solidFill>
                <a:srgbClr val="FF0000"/>
              </a:solidFill>
            </a:endParaRPr>
          </a:p>
        </p:txBody>
      </p:sp>
      <p:cxnSp>
        <p:nvCxnSpPr>
          <p:cNvPr id="14" name="13 Conector recto de flecha"/>
          <p:cNvCxnSpPr/>
          <p:nvPr/>
        </p:nvCxnSpPr>
        <p:spPr>
          <a:xfrm flipH="1">
            <a:off x="2039019" y="3140968"/>
            <a:ext cx="1542381" cy="17189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18703" y="4825425"/>
            <a:ext cx="124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dirty="0" smtClean="0"/>
              <a:t>Emitida </a:t>
            </a:r>
            <a:r>
              <a:rPr lang="es-AR" sz="1600" smtClean="0"/>
              <a:t>por el </a:t>
            </a:r>
            <a:r>
              <a:rPr lang="es-AR" sz="1600" dirty="0" smtClean="0"/>
              <a:t>pixel</a:t>
            </a:r>
            <a:endParaRPr lang="es-AR" sz="1600" dirty="0"/>
          </a:p>
        </p:txBody>
      </p:sp>
      <p:cxnSp>
        <p:nvCxnSpPr>
          <p:cNvPr id="31" name="30 Conector recto de flecha"/>
          <p:cNvCxnSpPr/>
          <p:nvPr/>
        </p:nvCxnSpPr>
        <p:spPr>
          <a:xfrm flipV="1">
            <a:off x="990600" y="4922625"/>
            <a:ext cx="838200" cy="195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377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15</a:t>
            </a:fld>
            <a:endParaRPr lang="es-AR"/>
          </a:p>
        </p:txBody>
      </p:sp>
      <p:sp>
        <p:nvSpPr>
          <p:cNvPr id="3" name="2 CuadroTexto"/>
          <p:cNvSpPr txBox="1"/>
          <p:nvPr/>
        </p:nvSpPr>
        <p:spPr>
          <a:xfrm>
            <a:off x="179512" y="762000"/>
            <a:ext cx="54848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dirty="0" smtClean="0"/>
              <a:t>Obtención de parámetros  atmosféricos</a:t>
            </a:r>
            <a:endParaRPr lang="es-AR" sz="2200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79512" y="1431369"/>
            <a:ext cx="8784976" cy="14642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sz="2000" b="1" dirty="0" smtClean="0">
                <a:solidFill>
                  <a:schemeClr val="tx1"/>
                </a:solidFill>
              </a:rPr>
              <a:t>Modelos de transferencia radiativa del </a:t>
            </a:r>
            <a:r>
              <a:rPr lang="es-AR" sz="2000" b="1" i="1" dirty="0" smtClean="0">
                <a:solidFill>
                  <a:schemeClr val="tx1"/>
                </a:solidFill>
              </a:rPr>
              <a:t>Air </a:t>
            </a:r>
            <a:r>
              <a:rPr lang="es-AR" sz="2000" b="1" i="1" dirty="0" err="1" smtClean="0">
                <a:solidFill>
                  <a:schemeClr val="tx1"/>
                </a:solidFill>
              </a:rPr>
              <a:t>Force</a:t>
            </a:r>
            <a:r>
              <a:rPr lang="es-AR" sz="2000" b="1" i="1" dirty="0" smtClean="0">
                <a:solidFill>
                  <a:schemeClr val="tx1"/>
                </a:solidFill>
              </a:rPr>
              <a:t> </a:t>
            </a:r>
            <a:r>
              <a:rPr lang="es-AR" sz="2000" b="1" i="1" dirty="0" err="1" smtClean="0">
                <a:solidFill>
                  <a:schemeClr val="tx1"/>
                </a:solidFill>
              </a:rPr>
              <a:t>Geophysical</a:t>
            </a:r>
            <a:r>
              <a:rPr lang="es-AR" sz="2000" b="1" i="1" dirty="0" smtClean="0">
                <a:solidFill>
                  <a:schemeClr val="tx1"/>
                </a:solidFill>
              </a:rPr>
              <a:t> </a:t>
            </a:r>
            <a:r>
              <a:rPr lang="es-AR" sz="2000" b="1" i="1" dirty="0" err="1" smtClean="0">
                <a:solidFill>
                  <a:schemeClr val="tx1"/>
                </a:solidFill>
              </a:rPr>
              <a:t>Laboratory</a:t>
            </a:r>
            <a:r>
              <a:rPr lang="es-AR" sz="2000" b="1" i="1" dirty="0" smtClean="0">
                <a:solidFill>
                  <a:schemeClr val="tx1"/>
                </a:solidFill>
              </a:rPr>
              <a:t> </a:t>
            </a:r>
            <a:r>
              <a:rPr lang="es-AR" sz="2000" b="1" i="1" dirty="0" smtClean="0">
                <a:solidFill>
                  <a:schemeClr val="tx1"/>
                </a:solidFill>
              </a:rPr>
              <a:t>(AFGL</a:t>
            </a:r>
            <a:r>
              <a:rPr lang="es-AR" sz="2000" b="1" dirty="0" smtClean="0">
                <a:solidFill>
                  <a:schemeClr val="tx1"/>
                </a:solidFill>
              </a:rPr>
              <a:t>). Cálculo </a:t>
            </a:r>
            <a:r>
              <a:rPr lang="es-AR" sz="2000" dirty="0" smtClean="0">
                <a:solidFill>
                  <a:schemeClr val="tx1"/>
                </a:solidFill>
              </a:rPr>
              <a:t>de la transmisividad y radiancia atmosféricas en todo el espectro.</a:t>
            </a:r>
          </a:p>
          <a:p>
            <a:endParaRPr lang="es-AR" sz="20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316459"/>
              </p:ext>
            </p:extLst>
          </p:nvPr>
        </p:nvGraphicFramePr>
        <p:xfrm>
          <a:off x="3131840" y="2280640"/>
          <a:ext cx="2376264" cy="462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cuación" r:id="rId3" imgW="672840" imgH="228600" progId="Equation.3">
                  <p:embed/>
                </p:oleObj>
              </mc:Choice>
              <mc:Fallback>
                <p:oleObj name="Ecuación" r:id="rId3" imgW="672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280640"/>
                        <a:ext cx="2376264" cy="46256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Rectángulo"/>
          <p:cNvSpPr/>
          <p:nvPr/>
        </p:nvSpPr>
        <p:spPr>
          <a:xfrm>
            <a:off x="72008" y="3722256"/>
            <a:ext cx="54360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000" b="1" dirty="0" smtClean="0">
                <a:solidFill>
                  <a:srgbClr val="FF0000"/>
                </a:solidFill>
              </a:rPr>
              <a:t>Perfiles atmosféricos estándar </a:t>
            </a:r>
            <a:r>
              <a:rPr lang="es-AR" sz="2000" b="1" dirty="0" smtClean="0"/>
              <a:t>(p, T, H</a:t>
            </a:r>
            <a:r>
              <a:rPr lang="es-AR" sz="2000" b="1" baseline="-25000" dirty="0" smtClean="0"/>
              <a:t>2</a:t>
            </a:r>
            <a:r>
              <a:rPr lang="es-AR" sz="2000" b="1" dirty="0" smtClean="0"/>
              <a:t>O, CO</a:t>
            </a:r>
            <a:r>
              <a:rPr lang="es-AR" sz="2000" b="1" baseline="-25000" dirty="0" smtClean="0"/>
              <a:t>2</a:t>
            </a:r>
            <a:r>
              <a:rPr lang="es-AR" sz="2000" b="1" dirty="0" smtClean="0"/>
              <a:t>, O</a:t>
            </a:r>
            <a:r>
              <a:rPr lang="es-AR" sz="2000" b="1" baseline="-25000" dirty="0" smtClean="0"/>
              <a:t>3</a:t>
            </a:r>
            <a:r>
              <a:rPr lang="es-AR" sz="2000" b="1" dirty="0" smtClean="0"/>
              <a:t>, ...) o </a:t>
            </a:r>
            <a:r>
              <a:rPr lang="es-AR" sz="2000" b="1" dirty="0" smtClean="0">
                <a:solidFill>
                  <a:srgbClr val="FF0000"/>
                </a:solidFill>
              </a:rPr>
              <a:t>datos de radiosondeos </a:t>
            </a:r>
            <a:r>
              <a:rPr lang="es-AR" sz="2000" dirty="0" smtClean="0"/>
              <a:t>introducidos por el usuario. </a:t>
            </a:r>
          </a:p>
          <a:p>
            <a:pPr algn="just"/>
            <a:endParaRPr lang="es-AR" sz="2000" dirty="0" smtClean="0"/>
          </a:p>
          <a:p>
            <a:r>
              <a:rPr lang="es-AR" sz="2000" b="1" dirty="0" smtClean="0"/>
              <a:t>Perfiles atmosféricos: </a:t>
            </a:r>
            <a:r>
              <a:rPr lang="es-AR" sz="2000" dirty="0" smtClean="0">
                <a:hlinkClick r:id="rId5"/>
              </a:rPr>
              <a:t>http://weather.uwyo.edu/upperair/sounding.html</a:t>
            </a:r>
            <a:r>
              <a:rPr lang="es-AR" sz="2000" dirty="0" smtClean="0"/>
              <a:t> </a:t>
            </a:r>
            <a:endParaRPr lang="es-AR" sz="200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3518545"/>
            <a:ext cx="3607926" cy="2653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4947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16</a:t>
            </a:fld>
            <a:endParaRPr lang="es-AR"/>
          </a:p>
        </p:txBody>
      </p:sp>
      <p:sp>
        <p:nvSpPr>
          <p:cNvPr id="3" name="2 CuadroTexto"/>
          <p:cNvSpPr txBox="1"/>
          <p:nvPr/>
        </p:nvSpPr>
        <p:spPr>
          <a:xfrm>
            <a:off x="179512" y="836712"/>
            <a:ext cx="8050088" cy="44267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AR" sz="2000" b="1" dirty="0" smtClean="0">
                <a:solidFill>
                  <a:srgbClr val="FF0000"/>
                </a:solidFill>
              </a:rPr>
              <a:t>PARA LANDSAT PODEMOS UTILIZAR MODTRAN ONLINE</a:t>
            </a:r>
            <a:endParaRPr lang="es-AR" dirty="0" smtClean="0">
              <a:solidFill>
                <a:srgbClr val="FF000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1520" y="1484784"/>
            <a:ext cx="3975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u="sng" dirty="0" smtClean="0">
                <a:hlinkClick r:id="rId3"/>
              </a:rPr>
              <a:t>http://atmcorr.gsfc.nasa.gov/</a:t>
            </a:r>
            <a:endParaRPr lang="es-AR" sz="2400" b="1" dirty="0"/>
          </a:p>
        </p:txBody>
      </p:sp>
      <p:sp>
        <p:nvSpPr>
          <p:cNvPr id="5" name="4 Rectángulo"/>
          <p:cNvSpPr/>
          <p:nvPr/>
        </p:nvSpPr>
        <p:spPr>
          <a:xfrm>
            <a:off x="5796136" y="2060848"/>
            <a:ext cx="31683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b="1" dirty="0" smtClean="0">
                <a:solidFill>
                  <a:schemeClr val="accent1"/>
                </a:solidFill>
              </a:rPr>
              <a:t>Barsi </a:t>
            </a:r>
            <a:r>
              <a:rPr lang="es-AR" sz="2000" b="1" i="1" dirty="0" smtClean="0">
                <a:solidFill>
                  <a:schemeClr val="accent1"/>
                </a:solidFill>
              </a:rPr>
              <a:t>et al. </a:t>
            </a:r>
            <a:r>
              <a:rPr lang="es-AR" sz="2000" b="1" dirty="0" smtClean="0">
                <a:solidFill>
                  <a:schemeClr val="accent1"/>
                </a:solidFill>
              </a:rPr>
              <a:t>(2003) Y (2005)</a:t>
            </a:r>
            <a:endParaRPr lang="es-AR" sz="2000" b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5868144" y="3429000"/>
          <a:ext cx="284380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cuación" r:id="rId4" imgW="672840" imgH="228600" progId="Equation.3">
                  <p:embed/>
                </p:oleObj>
              </mc:Choice>
              <mc:Fallback>
                <p:oleObj name="Ecuación" r:id="rId4" imgW="672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429000"/>
                        <a:ext cx="2843808" cy="7920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6 Conector recto de flecha"/>
          <p:cNvCxnSpPr/>
          <p:nvPr/>
        </p:nvCxnSpPr>
        <p:spPr>
          <a:xfrm>
            <a:off x="5220072" y="378904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 cstate="print"/>
          <a:srcRect l="26284" t="8485" r="27228" b="7844"/>
          <a:stretch>
            <a:fillRect/>
          </a:stretch>
        </p:blipFill>
        <p:spPr bwMode="auto">
          <a:xfrm>
            <a:off x="323528" y="1987983"/>
            <a:ext cx="4320480" cy="4371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005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2</a:t>
            </a:fld>
            <a:endParaRPr lang="es-AR"/>
          </a:p>
        </p:txBody>
      </p:sp>
      <p:sp>
        <p:nvSpPr>
          <p:cNvPr id="3" name="CuadroTexto 3"/>
          <p:cNvSpPr txBox="1"/>
          <p:nvPr/>
        </p:nvSpPr>
        <p:spPr>
          <a:xfrm>
            <a:off x="2362200" y="2845713"/>
            <a:ext cx="4582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i="1" dirty="0" smtClean="0">
                <a:solidFill>
                  <a:srgbClr val="FF3300"/>
                </a:solidFill>
              </a:rPr>
              <a:t>Corrección en el espectro térmico</a:t>
            </a:r>
            <a:endParaRPr lang="es-AR" sz="2200" b="1" i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06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3</a:t>
            </a:fld>
            <a:endParaRPr lang="es-AR"/>
          </a:p>
        </p:txBody>
      </p:sp>
      <p:sp>
        <p:nvSpPr>
          <p:cNvPr id="3" name="2 Rectángulo"/>
          <p:cNvSpPr/>
          <p:nvPr/>
        </p:nvSpPr>
        <p:spPr>
          <a:xfrm>
            <a:off x="762000" y="685800"/>
            <a:ext cx="7543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AR" sz="2000" dirty="0" smtClean="0"/>
              <a:t>Como vimos anteriormente, la energía (</a:t>
            </a:r>
            <a:r>
              <a:rPr lang="es-AR" sz="2000" dirty="0" err="1" smtClean="0"/>
              <a:t>radiancia</a:t>
            </a:r>
            <a:r>
              <a:rPr lang="es-AR" sz="2000" dirty="0" smtClean="0"/>
              <a:t>) captada en las </a:t>
            </a:r>
            <a:r>
              <a:rPr lang="es-AR" sz="2000" dirty="0"/>
              <a:t>bandas térmicas (8-14</a:t>
            </a:r>
            <a:r>
              <a:rPr lang="el-GR" sz="2000" dirty="0"/>
              <a:t>μ</a:t>
            </a:r>
            <a:r>
              <a:rPr lang="es-AR" sz="2000" dirty="0"/>
              <a:t>m) </a:t>
            </a:r>
            <a:r>
              <a:rPr lang="es-AR" sz="2000" dirty="0" smtClean="0"/>
              <a:t>se deben a la energía emitida por la superficie.</a:t>
            </a:r>
          </a:p>
          <a:p>
            <a:pPr algn="just">
              <a:lnSpc>
                <a:spcPct val="150000"/>
              </a:lnSpc>
            </a:pPr>
            <a:r>
              <a:rPr lang="es-AR" sz="2000" dirty="0" smtClean="0"/>
              <a:t>Estas </a:t>
            </a:r>
            <a:r>
              <a:rPr lang="es-AR" sz="2000" dirty="0" err="1"/>
              <a:t>radiancias</a:t>
            </a:r>
            <a:r>
              <a:rPr lang="es-AR" sz="2000" dirty="0"/>
              <a:t> </a:t>
            </a:r>
            <a:r>
              <a:rPr lang="es-AR" sz="2000" dirty="0" smtClean="0"/>
              <a:t>se pueden convertir </a:t>
            </a:r>
            <a:r>
              <a:rPr lang="es-AR" sz="2000" dirty="0"/>
              <a:t>a </a:t>
            </a:r>
            <a:r>
              <a:rPr lang="es-AR" sz="2000" u="sng" dirty="0"/>
              <a:t>temperatura de </a:t>
            </a:r>
            <a:r>
              <a:rPr lang="es-AR" sz="2000" u="sng" dirty="0" smtClean="0"/>
              <a:t>brillo (T</a:t>
            </a:r>
            <a:r>
              <a:rPr lang="es-AR" sz="2000" u="sng" baseline="-25000" dirty="0" smtClean="0"/>
              <a:t>b</a:t>
            </a:r>
            <a:r>
              <a:rPr lang="es-AR" sz="2000" u="sng" dirty="0" smtClean="0"/>
              <a:t>)</a:t>
            </a:r>
            <a:r>
              <a:rPr lang="es-AR" sz="2000" dirty="0" smtClean="0"/>
              <a:t> </a:t>
            </a:r>
            <a:r>
              <a:rPr lang="es-AR" sz="2000" dirty="0"/>
              <a:t>o temperatura equivalente de cuerpo negro, a partir de la función de Planck.</a:t>
            </a:r>
          </a:p>
          <a:p>
            <a:pPr algn="just">
              <a:lnSpc>
                <a:spcPct val="150000"/>
              </a:lnSpc>
            </a:pPr>
            <a:r>
              <a:rPr lang="es-AR" sz="2000" dirty="0"/>
              <a:t>Esta temperatura es la temperatura </a:t>
            </a:r>
            <a:r>
              <a:rPr lang="es-AR" sz="2000" dirty="0" smtClean="0"/>
              <a:t>captada en </a:t>
            </a:r>
            <a:r>
              <a:rPr lang="es-AR" sz="2000" dirty="0"/>
              <a:t>el sensor y no la de la superficie terrestre, comúnmente llamada temperatura de piel o de superficie (</a:t>
            </a:r>
            <a:r>
              <a:rPr lang="es-AR" sz="2000" u="sng" dirty="0" err="1"/>
              <a:t>Ts</a:t>
            </a:r>
            <a:r>
              <a:rPr lang="es-AR" sz="2000" u="sng" dirty="0"/>
              <a:t> o LST</a:t>
            </a:r>
            <a:r>
              <a:rPr lang="es-AR" sz="2000" dirty="0"/>
              <a:t>). Ninguna de éstas es la medida con el termómetro.</a:t>
            </a:r>
          </a:p>
          <a:p>
            <a:pPr algn="just">
              <a:lnSpc>
                <a:spcPct val="150000"/>
              </a:lnSpc>
            </a:pPr>
            <a:r>
              <a:rPr lang="es-AR" sz="2000" dirty="0"/>
              <a:t>Parte de la energía térmica captada proviene de la atmósfera, por lo que para obtener la </a:t>
            </a:r>
            <a:r>
              <a:rPr lang="es-AR" sz="2000" dirty="0" err="1"/>
              <a:t>Ts</a:t>
            </a:r>
            <a:r>
              <a:rPr lang="es-AR" sz="2000" dirty="0"/>
              <a:t> hay que hacer correcciones atmosféricas.</a:t>
            </a:r>
          </a:p>
        </p:txBody>
      </p:sp>
    </p:spTree>
    <p:extLst>
      <p:ext uri="{BB962C8B-B14F-4D97-AF65-F5344CB8AC3E}">
        <p14:creationId xmlns:p14="http://schemas.microsoft.com/office/powerpoint/2010/main" val="3989589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4</a:t>
            </a:fld>
            <a:endParaRPr lang="es-AR"/>
          </a:p>
        </p:txBody>
      </p:sp>
      <p:sp>
        <p:nvSpPr>
          <p:cNvPr id="3" name="2 Rectángulo"/>
          <p:cNvSpPr/>
          <p:nvPr/>
        </p:nvSpPr>
        <p:spPr>
          <a:xfrm>
            <a:off x="685800" y="884242"/>
            <a:ext cx="7696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000" dirty="0"/>
              <a:t>La determinación de la </a:t>
            </a:r>
            <a:r>
              <a:rPr lang="es-AR" sz="2000" b="1" dirty="0"/>
              <a:t>temperatura de la superficie </a:t>
            </a:r>
            <a:r>
              <a:rPr lang="es-AR" sz="2000" dirty="0"/>
              <a:t>terrestre se realiza a partir de las medidas de la radiación terrestre que le llegan al satélite después de atravesar la atmósfera.</a:t>
            </a:r>
          </a:p>
          <a:p>
            <a:pPr algn="just"/>
            <a:r>
              <a:rPr lang="es-AR" sz="2000" b="1" dirty="0">
                <a:solidFill>
                  <a:srgbClr val="FF0000"/>
                </a:solidFill>
              </a:rPr>
              <a:t>TEMPERATURA DE BRILLO </a:t>
            </a:r>
            <a:r>
              <a:rPr lang="es-AR" sz="2000" b="1" dirty="0" smtClean="0">
                <a:solidFill>
                  <a:srgbClr val="FF0000"/>
                </a:solidFill>
              </a:rPr>
              <a:t>O TOA (SIN </a:t>
            </a:r>
            <a:r>
              <a:rPr lang="es-AR" sz="2000" b="1" dirty="0">
                <a:solidFill>
                  <a:srgbClr val="FF0000"/>
                </a:solidFill>
              </a:rPr>
              <a:t>CORRECCIÓN)</a:t>
            </a: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 r="2180" b="31189"/>
          <a:stretch>
            <a:fillRect/>
          </a:stretch>
        </p:blipFill>
        <p:spPr bwMode="auto">
          <a:xfrm>
            <a:off x="2195736" y="2204864"/>
            <a:ext cx="6217513" cy="4653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6929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5</a:t>
            </a:fld>
            <a:endParaRPr lang="es-AR"/>
          </a:p>
        </p:txBody>
      </p:sp>
      <p:sp>
        <p:nvSpPr>
          <p:cNvPr id="4" name="3 CuadroTexto"/>
          <p:cNvSpPr txBox="1"/>
          <p:nvPr/>
        </p:nvSpPr>
        <p:spPr>
          <a:xfrm>
            <a:off x="535563" y="620688"/>
            <a:ext cx="2709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A partir de ley de Planck</a:t>
            </a:r>
            <a:endParaRPr lang="es-AR" sz="2000" dirty="0"/>
          </a:p>
        </p:txBody>
      </p:sp>
      <p:grpSp>
        <p:nvGrpSpPr>
          <p:cNvPr id="5" name="4 Grupo"/>
          <p:cNvGrpSpPr/>
          <p:nvPr/>
        </p:nvGrpSpPr>
        <p:grpSpPr>
          <a:xfrm>
            <a:off x="179512" y="990020"/>
            <a:ext cx="4968552" cy="1142836"/>
            <a:chOff x="755576" y="990020"/>
            <a:chExt cx="4968552" cy="1142836"/>
          </a:xfrm>
        </p:grpSpPr>
        <p:pic>
          <p:nvPicPr>
            <p:cNvPr id="6" name="Picture 15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t="7174"/>
            <a:stretch/>
          </p:blipFill>
          <p:spPr bwMode="auto">
            <a:xfrm>
              <a:off x="755576" y="1052736"/>
              <a:ext cx="4968552" cy="103683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7" name="6 Elipse"/>
            <p:cNvSpPr/>
            <p:nvPr/>
          </p:nvSpPr>
          <p:spPr>
            <a:xfrm>
              <a:off x="3779912" y="990020"/>
              <a:ext cx="1944216" cy="11428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cxnSp>
        <p:nvCxnSpPr>
          <p:cNvPr id="8" name="7 Conector recto de flecha"/>
          <p:cNvCxnSpPr/>
          <p:nvPr/>
        </p:nvCxnSpPr>
        <p:spPr>
          <a:xfrm>
            <a:off x="4175956" y="2132856"/>
            <a:ext cx="108012" cy="864096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8 Grupo"/>
          <p:cNvGrpSpPr/>
          <p:nvPr/>
        </p:nvGrpSpPr>
        <p:grpSpPr>
          <a:xfrm>
            <a:off x="2159732" y="2924944"/>
            <a:ext cx="3240360" cy="2314745"/>
            <a:chOff x="2159732" y="2924944"/>
            <a:chExt cx="3240360" cy="2314745"/>
          </a:xfrm>
        </p:grpSpPr>
        <p:graphicFrame>
          <p:nvGraphicFramePr>
            <p:cNvPr id="10" name="9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2989589"/>
                </p:ext>
              </p:extLst>
            </p:nvPr>
          </p:nvGraphicFramePr>
          <p:xfrm>
            <a:off x="2159732" y="2924944"/>
            <a:ext cx="3240360" cy="17790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0" name="Ecuación" r:id="rId4" imgW="1295400" imgH="711200" progId="Equation.3">
                    <p:embed/>
                  </p:oleObj>
                </mc:Choice>
                <mc:Fallback>
                  <p:oleObj name="Ecuación" r:id="rId4" imgW="1295400" imgH="71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9732" y="2924944"/>
                          <a:ext cx="3240360" cy="177902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10 Forma libre"/>
            <p:cNvSpPr/>
            <p:nvPr/>
          </p:nvSpPr>
          <p:spPr>
            <a:xfrm>
              <a:off x="2857500" y="3052233"/>
              <a:ext cx="1481667" cy="1193800"/>
            </a:xfrm>
            <a:custGeom>
              <a:avLst/>
              <a:gdLst>
                <a:gd name="connsiteX0" fmla="*/ 626533 w 1481667"/>
                <a:gd name="connsiteY0" fmla="*/ 165100 h 1193800"/>
                <a:gd name="connsiteX1" fmla="*/ 575733 w 1481667"/>
                <a:gd name="connsiteY1" fmla="*/ 211667 h 1193800"/>
                <a:gd name="connsiteX2" fmla="*/ 448733 w 1481667"/>
                <a:gd name="connsiteY2" fmla="*/ 355600 h 1193800"/>
                <a:gd name="connsiteX3" fmla="*/ 406400 w 1481667"/>
                <a:gd name="connsiteY3" fmla="*/ 465667 h 1193800"/>
                <a:gd name="connsiteX4" fmla="*/ 254000 w 1481667"/>
                <a:gd name="connsiteY4" fmla="*/ 554567 h 1193800"/>
                <a:gd name="connsiteX5" fmla="*/ 80433 w 1481667"/>
                <a:gd name="connsiteY5" fmla="*/ 732367 h 1193800"/>
                <a:gd name="connsiteX6" fmla="*/ 25400 w 1481667"/>
                <a:gd name="connsiteY6" fmla="*/ 804334 h 1193800"/>
                <a:gd name="connsiteX7" fmla="*/ 21167 w 1481667"/>
                <a:gd name="connsiteY7" fmla="*/ 897467 h 1193800"/>
                <a:gd name="connsiteX8" fmla="*/ 0 w 1481667"/>
                <a:gd name="connsiteY8" fmla="*/ 1011767 h 1193800"/>
                <a:gd name="connsiteX9" fmla="*/ 59267 w 1481667"/>
                <a:gd name="connsiteY9" fmla="*/ 1130300 h 1193800"/>
                <a:gd name="connsiteX10" fmla="*/ 275167 w 1481667"/>
                <a:gd name="connsiteY10" fmla="*/ 1193800 h 1193800"/>
                <a:gd name="connsiteX11" fmla="*/ 368300 w 1481667"/>
                <a:gd name="connsiteY11" fmla="*/ 1117600 h 1193800"/>
                <a:gd name="connsiteX12" fmla="*/ 372533 w 1481667"/>
                <a:gd name="connsiteY12" fmla="*/ 1079500 h 1193800"/>
                <a:gd name="connsiteX13" fmla="*/ 376767 w 1481667"/>
                <a:gd name="connsiteY13" fmla="*/ 1066800 h 1193800"/>
                <a:gd name="connsiteX14" fmla="*/ 368300 w 1481667"/>
                <a:gd name="connsiteY14" fmla="*/ 994834 h 1193800"/>
                <a:gd name="connsiteX15" fmla="*/ 355600 w 1481667"/>
                <a:gd name="connsiteY15" fmla="*/ 939800 h 1193800"/>
                <a:gd name="connsiteX16" fmla="*/ 351367 w 1481667"/>
                <a:gd name="connsiteY16" fmla="*/ 804334 h 1193800"/>
                <a:gd name="connsiteX17" fmla="*/ 381000 w 1481667"/>
                <a:gd name="connsiteY17" fmla="*/ 745067 h 1193800"/>
                <a:gd name="connsiteX18" fmla="*/ 431800 w 1481667"/>
                <a:gd name="connsiteY18" fmla="*/ 690034 h 1193800"/>
                <a:gd name="connsiteX19" fmla="*/ 495300 w 1481667"/>
                <a:gd name="connsiteY19" fmla="*/ 613834 h 1193800"/>
                <a:gd name="connsiteX20" fmla="*/ 601133 w 1481667"/>
                <a:gd name="connsiteY20" fmla="*/ 482600 h 1193800"/>
                <a:gd name="connsiteX21" fmla="*/ 635000 w 1481667"/>
                <a:gd name="connsiteY21" fmla="*/ 427567 h 1193800"/>
                <a:gd name="connsiteX22" fmla="*/ 753533 w 1481667"/>
                <a:gd name="connsiteY22" fmla="*/ 355600 h 1193800"/>
                <a:gd name="connsiteX23" fmla="*/ 901700 w 1481667"/>
                <a:gd name="connsiteY23" fmla="*/ 342900 h 1193800"/>
                <a:gd name="connsiteX24" fmla="*/ 1202267 w 1481667"/>
                <a:gd name="connsiteY24" fmla="*/ 342900 h 1193800"/>
                <a:gd name="connsiteX25" fmla="*/ 1316567 w 1481667"/>
                <a:gd name="connsiteY25" fmla="*/ 364067 h 1193800"/>
                <a:gd name="connsiteX26" fmla="*/ 1468967 w 1481667"/>
                <a:gd name="connsiteY26" fmla="*/ 330200 h 1193800"/>
                <a:gd name="connsiteX27" fmla="*/ 1481667 w 1481667"/>
                <a:gd name="connsiteY27" fmla="*/ 198967 h 1193800"/>
                <a:gd name="connsiteX28" fmla="*/ 1481667 w 1481667"/>
                <a:gd name="connsiteY28" fmla="*/ 135467 h 1193800"/>
                <a:gd name="connsiteX29" fmla="*/ 1409700 w 1481667"/>
                <a:gd name="connsiteY29" fmla="*/ 59267 h 1193800"/>
                <a:gd name="connsiteX30" fmla="*/ 1202267 w 1481667"/>
                <a:gd name="connsiteY30" fmla="*/ 0 h 1193800"/>
                <a:gd name="connsiteX31" fmla="*/ 1143000 w 1481667"/>
                <a:gd name="connsiteY31" fmla="*/ 4234 h 1193800"/>
                <a:gd name="connsiteX32" fmla="*/ 880533 w 1481667"/>
                <a:gd name="connsiteY32" fmla="*/ 50800 h 1193800"/>
                <a:gd name="connsiteX33" fmla="*/ 838200 w 1481667"/>
                <a:gd name="connsiteY33" fmla="*/ 63500 h 1193800"/>
                <a:gd name="connsiteX34" fmla="*/ 690033 w 1481667"/>
                <a:gd name="connsiteY34" fmla="*/ 101600 h 1193800"/>
                <a:gd name="connsiteX35" fmla="*/ 626533 w 1481667"/>
                <a:gd name="connsiteY35" fmla="*/ 165100 h 1193800"/>
                <a:gd name="connsiteX0" fmla="*/ 626533 w 1481667"/>
                <a:gd name="connsiteY0" fmla="*/ 165100 h 1193800"/>
                <a:gd name="connsiteX1" fmla="*/ 575733 w 1481667"/>
                <a:gd name="connsiteY1" fmla="*/ 211667 h 1193800"/>
                <a:gd name="connsiteX2" fmla="*/ 448733 w 1481667"/>
                <a:gd name="connsiteY2" fmla="*/ 355600 h 1193800"/>
                <a:gd name="connsiteX3" fmla="*/ 406400 w 1481667"/>
                <a:gd name="connsiteY3" fmla="*/ 465667 h 1193800"/>
                <a:gd name="connsiteX4" fmla="*/ 254000 w 1481667"/>
                <a:gd name="connsiteY4" fmla="*/ 554567 h 1193800"/>
                <a:gd name="connsiteX5" fmla="*/ 80433 w 1481667"/>
                <a:gd name="connsiteY5" fmla="*/ 732367 h 1193800"/>
                <a:gd name="connsiteX6" fmla="*/ 25400 w 1481667"/>
                <a:gd name="connsiteY6" fmla="*/ 804334 h 1193800"/>
                <a:gd name="connsiteX7" fmla="*/ 21167 w 1481667"/>
                <a:gd name="connsiteY7" fmla="*/ 897467 h 1193800"/>
                <a:gd name="connsiteX8" fmla="*/ 0 w 1481667"/>
                <a:gd name="connsiteY8" fmla="*/ 1011767 h 1193800"/>
                <a:gd name="connsiteX9" fmla="*/ 59267 w 1481667"/>
                <a:gd name="connsiteY9" fmla="*/ 1130300 h 1193800"/>
                <a:gd name="connsiteX10" fmla="*/ 275167 w 1481667"/>
                <a:gd name="connsiteY10" fmla="*/ 1193800 h 1193800"/>
                <a:gd name="connsiteX11" fmla="*/ 368300 w 1481667"/>
                <a:gd name="connsiteY11" fmla="*/ 1117600 h 1193800"/>
                <a:gd name="connsiteX12" fmla="*/ 372533 w 1481667"/>
                <a:gd name="connsiteY12" fmla="*/ 1079500 h 1193800"/>
                <a:gd name="connsiteX13" fmla="*/ 376767 w 1481667"/>
                <a:gd name="connsiteY13" fmla="*/ 1066800 h 1193800"/>
                <a:gd name="connsiteX14" fmla="*/ 368300 w 1481667"/>
                <a:gd name="connsiteY14" fmla="*/ 994834 h 1193800"/>
                <a:gd name="connsiteX15" fmla="*/ 355600 w 1481667"/>
                <a:gd name="connsiteY15" fmla="*/ 939800 h 1193800"/>
                <a:gd name="connsiteX16" fmla="*/ 351367 w 1481667"/>
                <a:gd name="connsiteY16" fmla="*/ 804334 h 1193800"/>
                <a:gd name="connsiteX17" fmla="*/ 381000 w 1481667"/>
                <a:gd name="connsiteY17" fmla="*/ 745067 h 1193800"/>
                <a:gd name="connsiteX18" fmla="*/ 431800 w 1481667"/>
                <a:gd name="connsiteY18" fmla="*/ 690034 h 1193800"/>
                <a:gd name="connsiteX19" fmla="*/ 495300 w 1481667"/>
                <a:gd name="connsiteY19" fmla="*/ 613834 h 1193800"/>
                <a:gd name="connsiteX20" fmla="*/ 601133 w 1481667"/>
                <a:gd name="connsiteY20" fmla="*/ 482600 h 1193800"/>
                <a:gd name="connsiteX21" fmla="*/ 635000 w 1481667"/>
                <a:gd name="connsiteY21" fmla="*/ 427567 h 1193800"/>
                <a:gd name="connsiteX22" fmla="*/ 753533 w 1481667"/>
                <a:gd name="connsiteY22" fmla="*/ 355600 h 1193800"/>
                <a:gd name="connsiteX23" fmla="*/ 901700 w 1481667"/>
                <a:gd name="connsiteY23" fmla="*/ 342900 h 1193800"/>
                <a:gd name="connsiteX24" fmla="*/ 1202267 w 1481667"/>
                <a:gd name="connsiteY24" fmla="*/ 342900 h 1193800"/>
                <a:gd name="connsiteX25" fmla="*/ 1316567 w 1481667"/>
                <a:gd name="connsiteY25" fmla="*/ 364067 h 1193800"/>
                <a:gd name="connsiteX26" fmla="*/ 1468967 w 1481667"/>
                <a:gd name="connsiteY26" fmla="*/ 330200 h 1193800"/>
                <a:gd name="connsiteX27" fmla="*/ 1481667 w 1481667"/>
                <a:gd name="connsiteY27" fmla="*/ 198967 h 1193800"/>
                <a:gd name="connsiteX28" fmla="*/ 1481667 w 1481667"/>
                <a:gd name="connsiteY28" fmla="*/ 135467 h 1193800"/>
                <a:gd name="connsiteX29" fmla="*/ 1409700 w 1481667"/>
                <a:gd name="connsiteY29" fmla="*/ 59267 h 1193800"/>
                <a:gd name="connsiteX30" fmla="*/ 1202267 w 1481667"/>
                <a:gd name="connsiteY30" fmla="*/ 0 h 1193800"/>
                <a:gd name="connsiteX31" fmla="*/ 1143000 w 1481667"/>
                <a:gd name="connsiteY31" fmla="*/ 4234 h 1193800"/>
                <a:gd name="connsiteX32" fmla="*/ 880533 w 1481667"/>
                <a:gd name="connsiteY32" fmla="*/ 50800 h 1193800"/>
                <a:gd name="connsiteX33" fmla="*/ 838200 w 1481667"/>
                <a:gd name="connsiteY33" fmla="*/ 63500 h 1193800"/>
                <a:gd name="connsiteX34" fmla="*/ 690033 w 1481667"/>
                <a:gd name="connsiteY34" fmla="*/ 101600 h 1193800"/>
                <a:gd name="connsiteX35" fmla="*/ 626533 w 1481667"/>
                <a:gd name="connsiteY35" fmla="*/ 165100 h 1193800"/>
                <a:gd name="connsiteX0" fmla="*/ 626533 w 1481667"/>
                <a:gd name="connsiteY0" fmla="*/ 165100 h 1193800"/>
                <a:gd name="connsiteX1" fmla="*/ 575733 w 1481667"/>
                <a:gd name="connsiteY1" fmla="*/ 211667 h 1193800"/>
                <a:gd name="connsiteX2" fmla="*/ 448733 w 1481667"/>
                <a:gd name="connsiteY2" fmla="*/ 355600 h 1193800"/>
                <a:gd name="connsiteX3" fmla="*/ 406400 w 1481667"/>
                <a:gd name="connsiteY3" fmla="*/ 465667 h 1193800"/>
                <a:gd name="connsiteX4" fmla="*/ 254000 w 1481667"/>
                <a:gd name="connsiteY4" fmla="*/ 554567 h 1193800"/>
                <a:gd name="connsiteX5" fmla="*/ 80433 w 1481667"/>
                <a:gd name="connsiteY5" fmla="*/ 732367 h 1193800"/>
                <a:gd name="connsiteX6" fmla="*/ 25400 w 1481667"/>
                <a:gd name="connsiteY6" fmla="*/ 804334 h 1193800"/>
                <a:gd name="connsiteX7" fmla="*/ 21167 w 1481667"/>
                <a:gd name="connsiteY7" fmla="*/ 897467 h 1193800"/>
                <a:gd name="connsiteX8" fmla="*/ 0 w 1481667"/>
                <a:gd name="connsiteY8" fmla="*/ 1011767 h 1193800"/>
                <a:gd name="connsiteX9" fmla="*/ 59267 w 1481667"/>
                <a:gd name="connsiteY9" fmla="*/ 1130300 h 1193800"/>
                <a:gd name="connsiteX10" fmla="*/ 275167 w 1481667"/>
                <a:gd name="connsiteY10" fmla="*/ 1193800 h 1193800"/>
                <a:gd name="connsiteX11" fmla="*/ 368300 w 1481667"/>
                <a:gd name="connsiteY11" fmla="*/ 1117600 h 1193800"/>
                <a:gd name="connsiteX12" fmla="*/ 372533 w 1481667"/>
                <a:gd name="connsiteY12" fmla="*/ 1079500 h 1193800"/>
                <a:gd name="connsiteX13" fmla="*/ 376767 w 1481667"/>
                <a:gd name="connsiteY13" fmla="*/ 1066800 h 1193800"/>
                <a:gd name="connsiteX14" fmla="*/ 368300 w 1481667"/>
                <a:gd name="connsiteY14" fmla="*/ 994834 h 1193800"/>
                <a:gd name="connsiteX15" fmla="*/ 355600 w 1481667"/>
                <a:gd name="connsiteY15" fmla="*/ 939800 h 1193800"/>
                <a:gd name="connsiteX16" fmla="*/ 351367 w 1481667"/>
                <a:gd name="connsiteY16" fmla="*/ 804334 h 1193800"/>
                <a:gd name="connsiteX17" fmla="*/ 381000 w 1481667"/>
                <a:gd name="connsiteY17" fmla="*/ 745067 h 1193800"/>
                <a:gd name="connsiteX18" fmla="*/ 431800 w 1481667"/>
                <a:gd name="connsiteY18" fmla="*/ 690034 h 1193800"/>
                <a:gd name="connsiteX19" fmla="*/ 495300 w 1481667"/>
                <a:gd name="connsiteY19" fmla="*/ 613834 h 1193800"/>
                <a:gd name="connsiteX20" fmla="*/ 601133 w 1481667"/>
                <a:gd name="connsiteY20" fmla="*/ 482600 h 1193800"/>
                <a:gd name="connsiteX21" fmla="*/ 635000 w 1481667"/>
                <a:gd name="connsiteY21" fmla="*/ 427567 h 1193800"/>
                <a:gd name="connsiteX22" fmla="*/ 753533 w 1481667"/>
                <a:gd name="connsiteY22" fmla="*/ 355600 h 1193800"/>
                <a:gd name="connsiteX23" fmla="*/ 901700 w 1481667"/>
                <a:gd name="connsiteY23" fmla="*/ 342900 h 1193800"/>
                <a:gd name="connsiteX24" fmla="*/ 1202267 w 1481667"/>
                <a:gd name="connsiteY24" fmla="*/ 342900 h 1193800"/>
                <a:gd name="connsiteX25" fmla="*/ 1316567 w 1481667"/>
                <a:gd name="connsiteY25" fmla="*/ 364067 h 1193800"/>
                <a:gd name="connsiteX26" fmla="*/ 1468967 w 1481667"/>
                <a:gd name="connsiteY26" fmla="*/ 330200 h 1193800"/>
                <a:gd name="connsiteX27" fmla="*/ 1481667 w 1481667"/>
                <a:gd name="connsiteY27" fmla="*/ 198967 h 1193800"/>
                <a:gd name="connsiteX28" fmla="*/ 1481667 w 1481667"/>
                <a:gd name="connsiteY28" fmla="*/ 135467 h 1193800"/>
                <a:gd name="connsiteX29" fmla="*/ 1409700 w 1481667"/>
                <a:gd name="connsiteY29" fmla="*/ 59267 h 1193800"/>
                <a:gd name="connsiteX30" fmla="*/ 1202267 w 1481667"/>
                <a:gd name="connsiteY30" fmla="*/ 0 h 1193800"/>
                <a:gd name="connsiteX31" fmla="*/ 1143000 w 1481667"/>
                <a:gd name="connsiteY31" fmla="*/ 4234 h 1193800"/>
                <a:gd name="connsiteX32" fmla="*/ 880533 w 1481667"/>
                <a:gd name="connsiteY32" fmla="*/ 50800 h 1193800"/>
                <a:gd name="connsiteX33" fmla="*/ 838200 w 1481667"/>
                <a:gd name="connsiteY33" fmla="*/ 63500 h 1193800"/>
                <a:gd name="connsiteX34" fmla="*/ 690033 w 1481667"/>
                <a:gd name="connsiteY34" fmla="*/ 101600 h 1193800"/>
                <a:gd name="connsiteX35" fmla="*/ 626533 w 1481667"/>
                <a:gd name="connsiteY35" fmla="*/ 165100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481667" h="1193800">
                  <a:moveTo>
                    <a:pt x="626533" y="165100"/>
                  </a:moveTo>
                  <a:cubicBezTo>
                    <a:pt x="607483" y="183444"/>
                    <a:pt x="605366" y="179917"/>
                    <a:pt x="575733" y="211667"/>
                  </a:cubicBezTo>
                  <a:lnTo>
                    <a:pt x="448733" y="355600"/>
                  </a:lnTo>
                  <a:lnTo>
                    <a:pt x="406400" y="465667"/>
                  </a:lnTo>
                  <a:lnTo>
                    <a:pt x="254000" y="554567"/>
                  </a:lnTo>
                  <a:lnTo>
                    <a:pt x="80433" y="732367"/>
                  </a:lnTo>
                  <a:lnTo>
                    <a:pt x="25400" y="804334"/>
                  </a:lnTo>
                  <a:lnTo>
                    <a:pt x="21167" y="897467"/>
                  </a:lnTo>
                  <a:lnTo>
                    <a:pt x="0" y="1011767"/>
                  </a:lnTo>
                  <a:lnTo>
                    <a:pt x="59267" y="1130300"/>
                  </a:lnTo>
                  <a:lnTo>
                    <a:pt x="275167" y="1193800"/>
                  </a:lnTo>
                  <a:lnTo>
                    <a:pt x="368300" y="1117600"/>
                  </a:lnTo>
                  <a:cubicBezTo>
                    <a:pt x="369711" y="1104900"/>
                    <a:pt x="370432" y="1092104"/>
                    <a:pt x="372533" y="1079500"/>
                  </a:cubicBezTo>
                  <a:cubicBezTo>
                    <a:pt x="373267" y="1075098"/>
                    <a:pt x="376767" y="1066800"/>
                    <a:pt x="376767" y="1066800"/>
                  </a:cubicBezTo>
                  <a:lnTo>
                    <a:pt x="368300" y="994834"/>
                  </a:lnTo>
                  <a:lnTo>
                    <a:pt x="355600" y="939800"/>
                  </a:lnTo>
                  <a:lnTo>
                    <a:pt x="351367" y="804334"/>
                  </a:lnTo>
                  <a:lnTo>
                    <a:pt x="381000" y="745067"/>
                  </a:lnTo>
                  <a:lnTo>
                    <a:pt x="431800" y="690034"/>
                  </a:lnTo>
                  <a:lnTo>
                    <a:pt x="495300" y="613834"/>
                  </a:lnTo>
                  <a:lnTo>
                    <a:pt x="601133" y="482600"/>
                  </a:lnTo>
                  <a:lnTo>
                    <a:pt x="635000" y="427567"/>
                  </a:lnTo>
                  <a:lnTo>
                    <a:pt x="753533" y="355600"/>
                  </a:lnTo>
                  <a:lnTo>
                    <a:pt x="901700" y="342900"/>
                  </a:lnTo>
                  <a:lnTo>
                    <a:pt x="1202267" y="342900"/>
                  </a:lnTo>
                  <a:lnTo>
                    <a:pt x="1316567" y="364067"/>
                  </a:lnTo>
                  <a:lnTo>
                    <a:pt x="1468967" y="330200"/>
                  </a:lnTo>
                  <a:lnTo>
                    <a:pt x="1481667" y="198967"/>
                  </a:lnTo>
                  <a:lnTo>
                    <a:pt x="1481667" y="135467"/>
                  </a:lnTo>
                  <a:lnTo>
                    <a:pt x="1409700" y="59267"/>
                  </a:lnTo>
                  <a:cubicBezTo>
                    <a:pt x="1363133" y="36689"/>
                    <a:pt x="1246717" y="9172"/>
                    <a:pt x="1202267" y="0"/>
                  </a:cubicBezTo>
                  <a:cubicBezTo>
                    <a:pt x="1151484" y="4617"/>
                    <a:pt x="1171286" y="4234"/>
                    <a:pt x="1143000" y="4234"/>
                  </a:cubicBezTo>
                  <a:lnTo>
                    <a:pt x="880533" y="50800"/>
                  </a:lnTo>
                  <a:cubicBezTo>
                    <a:pt x="843845" y="69145"/>
                    <a:pt x="857956" y="73379"/>
                    <a:pt x="838200" y="63500"/>
                  </a:cubicBezTo>
                  <a:lnTo>
                    <a:pt x="690033" y="101600"/>
                  </a:lnTo>
                  <a:cubicBezTo>
                    <a:pt x="654755" y="118533"/>
                    <a:pt x="645583" y="146756"/>
                    <a:pt x="626533" y="165100"/>
                  </a:cubicBezTo>
                  <a:close/>
                </a:path>
              </a:pathLst>
            </a:custGeom>
            <a:noFill/>
            <a:ln w="15875" cap="rnd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195736" y="4513973"/>
              <a:ext cx="412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000" b="1" dirty="0" smtClean="0"/>
                <a:t>K</a:t>
              </a:r>
              <a:r>
                <a:rPr lang="es-AR" sz="2000" b="1" baseline="-25000" dirty="0" smtClean="0"/>
                <a:t>2</a:t>
              </a:r>
              <a:endParaRPr lang="es-AR" sz="2000" b="1" baseline="-25000" dirty="0"/>
            </a:p>
          </p:txBody>
        </p:sp>
        <p:cxnSp>
          <p:nvCxnSpPr>
            <p:cNvPr id="13" name="12 Conector recto de flecha"/>
            <p:cNvCxnSpPr>
              <a:stCxn id="11" idx="8"/>
            </p:cNvCxnSpPr>
            <p:nvPr/>
          </p:nvCxnSpPr>
          <p:spPr>
            <a:xfrm flipH="1">
              <a:off x="2496306" y="4064000"/>
              <a:ext cx="361194" cy="51712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Forma libre"/>
            <p:cNvSpPr/>
            <p:nvPr/>
          </p:nvSpPr>
          <p:spPr>
            <a:xfrm>
              <a:off x="3653077" y="3695700"/>
              <a:ext cx="694267" cy="838200"/>
            </a:xfrm>
            <a:custGeom>
              <a:avLst/>
              <a:gdLst>
                <a:gd name="connsiteX0" fmla="*/ 389467 w 694267"/>
                <a:gd name="connsiteY0" fmla="*/ 0 h 838200"/>
                <a:gd name="connsiteX1" fmla="*/ 338667 w 694267"/>
                <a:gd name="connsiteY1" fmla="*/ 84667 h 838200"/>
                <a:gd name="connsiteX2" fmla="*/ 258234 w 694267"/>
                <a:gd name="connsiteY2" fmla="*/ 160867 h 838200"/>
                <a:gd name="connsiteX3" fmla="*/ 228600 w 694267"/>
                <a:gd name="connsiteY3" fmla="*/ 186267 h 838200"/>
                <a:gd name="connsiteX4" fmla="*/ 156634 w 694267"/>
                <a:gd name="connsiteY4" fmla="*/ 232833 h 838200"/>
                <a:gd name="connsiteX5" fmla="*/ 97367 w 694267"/>
                <a:gd name="connsiteY5" fmla="*/ 330200 h 838200"/>
                <a:gd name="connsiteX6" fmla="*/ 80434 w 694267"/>
                <a:gd name="connsiteY6" fmla="*/ 406400 h 838200"/>
                <a:gd name="connsiteX7" fmla="*/ 67734 w 694267"/>
                <a:gd name="connsiteY7" fmla="*/ 436033 h 838200"/>
                <a:gd name="connsiteX8" fmla="*/ 46567 w 694267"/>
                <a:gd name="connsiteY8" fmla="*/ 512233 h 838200"/>
                <a:gd name="connsiteX9" fmla="*/ 33867 w 694267"/>
                <a:gd name="connsiteY9" fmla="*/ 541867 h 838200"/>
                <a:gd name="connsiteX10" fmla="*/ 16934 w 694267"/>
                <a:gd name="connsiteY10" fmla="*/ 651933 h 838200"/>
                <a:gd name="connsiteX11" fmla="*/ 0 w 694267"/>
                <a:gd name="connsiteY11" fmla="*/ 685800 h 838200"/>
                <a:gd name="connsiteX12" fmla="*/ 8467 w 694267"/>
                <a:gd name="connsiteY12" fmla="*/ 740833 h 838200"/>
                <a:gd name="connsiteX13" fmla="*/ 29634 w 694267"/>
                <a:gd name="connsiteY13" fmla="*/ 770467 h 838200"/>
                <a:gd name="connsiteX14" fmla="*/ 84667 w 694267"/>
                <a:gd name="connsiteY14" fmla="*/ 833967 h 838200"/>
                <a:gd name="connsiteX15" fmla="*/ 122767 w 694267"/>
                <a:gd name="connsiteY15" fmla="*/ 838200 h 838200"/>
                <a:gd name="connsiteX16" fmla="*/ 245534 w 694267"/>
                <a:gd name="connsiteY16" fmla="*/ 833967 h 838200"/>
                <a:gd name="connsiteX17" fmla="*/ 283634 w 694267"/>
                <a:gd name="connsiteY17" fmla="*/ 808567 h 838200"/>
                <a:gd name="connsiteX18" fmla="*/ 334434 w 694267"/>
                <a:gd name="connsiteY18" fmla="*/ 753533 h 838200"/>
                <a:gd name="connsiteX19" fmla="*/ 351367 w 694267"/>
                <a:gd name="connsiteY19" fmla="*/ 711200 h 838200"/>
                <a:gd name="connsiteX20" fmla="*/ 368300 w 694267"/>
                <a:gd name="connsiteY20" fmla="*/ 694267 h 838200"/>
                <a:gd name="connsiteX21" fmla="*/ 389467 w 694267"/>
                <a:gd name="connsiteY21" fmla="*/ 626533 h 838200"/>
                <a:gd name="connsiteX22" fmla="*/ 406400 w 694267"/>
                <a:gd name="connsiteY22" fmla="*/ 584200 h 838200"/>
                <a:gd name="connsiteX23" fmla="*/ 423334 w 694267"/>
                <a:gd name="connsiteY23" fmla="*/ 520700 h 838200"/>
                <a:gd name="connsiteX24" fmla="*/ 503767 w 694267"/>
                <a:gd name="connsiteY24" fmla="*/ 444500 h 838200"/>
                <a:gd name="connsiteX25" fmla="*/ 613834 w 694267"/>
                <a:gd name="connsiteY25" fmla="*/ 351367 h 838200"/>
                <a:gd name="connsiteX26" fmla="*/ 668867 w 694267"/>
                <a:gd name="connsiteY26" fmla="*/ 275167 h 838200"/>
                <a:gd name="connsiteX27" fmla="*/ 690034 w 694267"/>
                <a:gd name="connsiteY27" fmla="*/ 228600 h 838200"/>
                <a:gd name="connsiteX28" fmla="*/ 694267 w 694267"/>
                <a:gd name="connsiteY28" fmla="*/ 182033 h 838200"/>
                <a:gd name="connsiteX29" fmla="*/ 694267 w 694267"/>
                <a:gd name="connsiteY29" fmla="*/ 76200 h 838200"/>
                <a:gd name="connsiteX30" fmla="*/ 660400 w 694267"/>
                <a:gd name="connsiteY30" fmla="*/ 38100 h 838200"/>
                <a:gd name="connsiteX31" fmla="*/ 643467 w 694267"/>
                <a:gd name="connsiteY31" fmla="*/ 25400 h 838200"/>
                <a:gd name="connsiteX32" fmla="*/ 626534 w 694267"/>
                <a:gd name="connsiteY32" fmla="*/ 21167 h 838200"/>
                <a:gd name="connsiteX33" fmla="*/ 389467 w 694267"/>
                <a:gd name="connsiteY33" fmla="*/ 0 h 838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694267" h="838200">
                  <a:moveTo>
                    <a:pt x="389467" y="0"/>
                  </a:moveTo>
                  <a:lnTo>
                    <a:pt x="338667" y="84667"/>
                  </a:lnTo>
                  <a:lnTo>
                    <a:pt x="258234" y="160867"/>
                  </a:lnTo>
                  <a:cubicBezTo>
                    <a:pt x="227452" y="182853"/>
                    <a:pt x="228600" y="169894"/>
                    <a:pt x="228600" y="186267"/>
                  </a:cubicBezTo>
                  <a:lnTo>
                    <a:pt x="156634" y="232833"/>
                  </a:lnTo>
                  <a:lnTo>
                    <a:pt x="97367" y="330200"/>
                  </a:lnTo>
                  <a:lnTo>
                    <a:pt x="80434" y="406400"/>
                  </a:lnTo>
                  <a:cubicBezTo>
                    <a:pt x="62607" y="442052"/>
                    <a:pt x="54575" y="449192"/>
                    <a:pt x="67734" y="436033"/>
                  </a:cubicBezTo>
                  <a:lnTo>
                    <a:pt x="46567" y="512233"/>
                  </a:lnTo>
                  <a:cubicBezTo>
                    <a:pt x="28742" y="547885"/>
                    <a:pt x="20709" y="555025"/>
                    <a:pt x="33867" y="541867"/>
                  </a:cubicBezTo>
                  <a:lnTo>
                    <a:pt x="16934" y="651933"/>
                  </a:lnTo>
                  <a:lnTo>
                    <a:pt x="0" y="685800"/>
                  </a:lnTo>
                  <a:lnTo>
                    <a:pt x="8467" y="740833"/>
                  </a:lnTo>
                  <a:cubicBezTo>
                    <a:pt x="30382" y="775897"/>
                    <a:pt x="29634" y="788013"/>
                    <a:pt x="29634" y="770467"/>
                  </a:cubicBezTo>
                  <a:lnTo>
                    <a:pt x="84667" y="833967"/>
                  </a:lnTo>
                  <a:lnTo>
                    <a:pt x="122767" y="838200"/>
                  </a:lnTo>
                  <a:lnTo>
                    <a:pt x="245534" y="833967"/>
                  </a:lnTo>
                  <a:cubicBezTo>
                    <a:pt x="281092" y="811742"/>
                    <a:pt x="269986" y="822212"/>
                    <a:pt x="283634" y="808567"/>
                  </a:cubicBezTo>
                  <a:lnTo>
                    <a:pt x="334434" y="753533"/>
                  </a:lnTo>
                  <a:cubicBezTo>
                    <a:pt x="340078" y="739422"/>
                    <a:pt x="343827" y="724396"/>
                    <a:pt x="351367" y="711200"/>
                  </a:cubicBezTo>
                  <a:cubicBezTo>
                    <a:pt x="355327" y="704269"/>
                    <a:pt x="368300" y="694267"/>
                    <a:pt x="368300" y="694267"/>
                  </a:cubicBezTo>
                  <a:lnTo>
                    <a:pt x="389467" y="626533"/>
                  </a:lnTo>
                  <a:cubicBezTo>
                    <a:pt x="403275" y="589713"/>
                    <a:pt x="396776" y="603451"/>
                    <a:pt x="406400" y="584200"/>
                  </a:cubicBezTo>
                  <a:lnTo>
                    <a:pt x="423334" y="520700"/>
                  </a:lnTo>
                  <a:lnTo>
                    <a:pt x="503767" y="444500"/>
                  </a:lnTo>
                  <a:lnTo>
                    <a:pt x="613834" y="351367"/>
                  </a:lnTo>
                  <a:lnTo>
                    <a:pt x="668867" y="275167"/>
                  </a:lnTo>
                  <a:cubicBezTo>
                    <a:pt x="687082" y="234183"/>
                    <a:pt x="679584" y="249497"/>
                    <a:pt x="690034" y="228600"/>
                  </a:cubicBezTo>
                  <a:lnTo>
                    <a:pt x="694267" y="182033"/>
                  </a:lnTo>
                  <a:lnTo>
                    <a:pt x="694267" y="76200"/>
                  </a:lnTo>
                  <a:cubicBezTo>
                    <a:pt x="653241" y="10559"/>
                    <a:pt x="691593" y="55925"/>
                    <a:pt x="660400" y="38100"/>
                  </a:cubicBezTo>
                  <a:cubicBezTo>
                    <a:pt x="654274" y="34600"/>
                    <a:pt x="649778" y="28555"/>
                    <a:pt x="643467" y="25400"/>
                  </a:cubicBezTo>
                  <a:cubicBezTo>
                    <a:pt x="638263" y="22798"/>
                    <a:pt x="626534" y="21167"/>
                    <a:pt x="626534" y="21167"/>
                  </a:cubicBezTo>
                  <a:lnTo>
                    <a:pt x="389467" y="0"/>
                  </a:lnTo>
                  <a:close/>
                </a:path>
              </a:pathLst>
            </a:custGeom>
            <a:noFill/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cxnSp>
          <p:nvCxnSpPr>
            <p:cNvPr id="15" name="14 Conector recto de flecha"/>
            <p:cNvCxnSpPr/>
            <p:nvPr/>
          </p:nvCxnSpPr>
          <p:spPr>
            <a:xfrm>
              <a:off x="3833674" y="4533900"/>
              <a:ext cx="0" cy="40726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5 CuadroTexto"/>
            <p:cNvSpPr txBox="1"/>
            <p:nvPr/>
          </p:nvSpPr>
          <p:spPr>
            <a:xfrm>
              <a:off x="3819858" y="4839579"/>
              <a:ext cx="41229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2000" b="1" dirty="0" smtClean="0"/>
                <a:t>K</a:t>
              </a:r>
              <a:r>
                <a:rPr lang="es-AR" sz="2000" b="1" baseline="-25000" dirty="0"/>
                <a:t>1</a:t>
              </a:r>
            </a:p>
          </p:txBody>
        </p:sp>
      </p:grpSp>
      <p:cxnSp>
        <p:nvCxnSpPr>
          <p:cNvPr id="17" name="16 Conector recto de flecha"/>
          <p:cNvCxnSpPr/>
          <p:nvPr/>
        </p:nvCxnSpPr>
        <p:spPr>
          <a:xfrm>
            <a:off x="5436096" y="4759135"/>
            <a:ext cx="864096" cy="686089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17 Grupo"/>
          <p:cNvGrpSpPr/>
          <p:nvPr/>
        </p:nvGrpSpPr>
        <p:grpSpPr>
          <a:xfrm>
            <a:off x="6300192" y="4581128"/>
            <a:ext cx="2119025" cy="1360865"/>
            <a:chOff x="6300192" y="4581128"/>
            <a:chExt cx="2119025" cy="1360865"/>
          </a:xfrm>
        </p:grpSpPr>
        <p:graphicFrame>
          <p:nvGraphicFramePr>
            <p:cNvPr id="19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4532710"/>
                </p:ext>
              </p:extLst>
            </p:nvPr>
          </p:nvGraphicFramePr>
          <p:xfrm>
            <a:off x="6300192" y="4581128"/>
            <a:ext cx="2119025" cy="13608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1" name="Ecuación" r:id="rId6" imgW="888840" imgH="571320" progId="Equation.3">
                    <p:embed/>
                  </p:oleObj>
                </mc:Choice>
                <mc:Fallback>
                  <p:oleObj name="Ecuación" r:id="rId6" imgW="888840" imgH="571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0192" y="4581128"/>
                          <a:ext cx="2119025" cy="136086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19 CuadroTexto"/>
            <p:cNvSpPr txBox="1"/>
            <p:nvPr/>
          </p:nvSpPr>
          <p:spPr>
            <a:xfrm>
              <a:off x="6369000" y="4955985"/>
              <a:ext cx="372218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300" i="1" dirty="0" smtClean="0"/>
                <a:t>(b)</a:t>
              </a:r>
              <a:endParaRPr lang="es-AR" sz="1300" i="1" dirty="0"/>
            </a:p>
          </p:txBody>
        </p:sp>
      </p:grpSp>
      <p:sp>
        <p:nvSpPr>
          <p:cNvPr id="21" name="20 Rectángulo"/>
          <p:cNvSpPr/>
          <p:nvPr/>
        </p:nvSpPr>
        <p:spPr>
          <a:xfrm>
            <a:off x="5292080" y="1401966"/>
            <a:ext cx="3851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 smtClean="0"/>
              <a:t>C</a:t>
            </a:r>
            <a:r>
              <a:rPr lang="pl-PL" sz="2000" i="1" baseline="-25000" dirty="0" smtClean="0"/>
              <a:t>1</a:t>
            </a:r>
            <a:r>
              <a:rPr lang="pl-PL" sz="2000" dirty="0" smtClean="0"/>
              <a:t>=</a:t>
            </a:r>
            <a:r>
              <a:rPr lang="es-AR" sz="2000" dirty="0" smtClean="0"/>
              <a:t> </a:t>
            </a:r>
            <a:r>
              <a:rPr lang="pl-PL" sz="2000" i="1" dirty="0" smtClean="0"/>
              <a:t>2hc</a:t>
            </a:r>
            <a:r>
              <a:rPr lang="pl-PL" sz="2000" i="1" baseline="30000" dirty="0" smtClean="0"/>
              <a:t>2</a:t>
            </a:r>
            <a:r>
              <a:rPr lang="es-AR" sz="2000" dirty="0" smtClean="0"/>
              <a:t> = </a:t>
            </a:r>
            <a:r>
              <a:rPr lang="pl-PL" sz="2000" dirty="0" smtClean="0"/>
              <a:t>1,191 10</a:t>
            </a:r>
            <a:r>
              <a:rPr lang="pl-PL" sz="2000" baseline="30000" dirty="0" smtClean="0"/>
              <a:t>8</a:t>
            </a:r>
            <a:r>
              <a:rPr lang="pl-PL" sz="2000" dirty="0" smtClean="0"/>
              <a:t> Wm</a:t>
            </a:r>
            <a:r>
              <a:rPr lang="pl-PL" sz="2000" baseline="30000" dirty="0" smtClean="0"/>
              <a:t>-2</a:t>
            </a:r>
            <a:r>
              <a:rPr lang="es-AR" sz="2000" baseline="30000" dirty="0" smtClean="0"/>
              <a:t> </a:t>
            </a:r>
            <a:r>
              <a:rPr lang="pl-PL" sz="2000" dirty="0" smtClean="0"/>
              <a:t>μm</a:t>
            </a:r>
            <a:r>
              <a:rPr lang="pl-PL" sz="2000" baseline="30000" dirty="0" smtClean="0"/>
              <a:t>4</a:t>
            </a:r>
            <a:r>
              <a:rPr lang="es-AR" sz="2000" baseline="30000" dirty="0" smtClean="0"/>
              <a:t> </a:t>
            </a:r>
            <a:r>
              <a:rPr lang="pl-PL" sz="2000" dirty="0" smtClean="0"/>
              <a:t>Sr</a:t>
            </a:r>
            <a:r>
              <a:rPr lang="pl-PL" sz="2000" baseline="30000" dirty="0" smtClean="0"/>
              <a:t>-1</a:t>
            </a:r>
            <a:endParaRPr lang="es-AR" sz="2000" i="1" dirty="0"/>
          </a:p>
          <a:p>
            <a:r>
              <a:rPr lang="es-AR" sz="2000" i="1" dirty="0" smtClean="0"/>
              <a:t>C</a:t>
            </a:r>
            <a:r>
              <a:rPr lang="es-AR" sz="2000" i="1" baseline="-25000" dirty="0" smtClean="0"/>
              <a:t>2</a:t>
            </a:r>
            <a:r>
              <a:rPr lang="es-AR" sz="2000" dirty="0" smtClean="0"/>
              <a:t>= </a:t>
            </a:r>
            <a:r>
              <a:rPr lang="es-AR" sz="2000" i="1" dirty="0" smtClean="0"/>
              <a:t>hc/k </a:t>
            </a:r>
            <a:r>
              <a:rPr lang="es-AR" sz="2000" dirty="0" smtClean="0"/>
              <a:t>= 1,4388 10</a:t>
            </a:r>
            <a:r>
              <a:rPr lang="es-AR" sz="2000" baseline="30000" dirty="0" smtClean="0"/>
              <a:t>4 </a:t>
            </a:r>
            <a:r>
              <a:rPr lang="el-GR" sz="2000" dirty="0" smtClean="0"/>
              <a:t>μ</a:t>
            </a:r>
            <a:r>
              <a:rPr lang="es-AR" sz="2000" dirty="0" smtClean="0"/>
              <a:t>m K</a:t>
            </a:r>
            <a:endParaRPr lang="es-AR" sz="20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79512" y="0"/>
            <a:ext cx="53918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200" b="1" i="1" dirty="0" smtClean="0"/>
              <a:t>Cálculo de la Temperatura de brillo (T</a:t>
            </a:r>
            <a:r>
              <a:rPr lang="es-AR" sz="2200" b="1" i="1" baseline="-25000" dirty="0" smtClean="0"/>
              <a:t>b</a:t>
            </a:r>
            <a:r>
              <a:rPr lang="es-AR" sz="2200" b="1" i="1" dirty="0" smtClean="0"/>
              <a:t>)</a:t>
            </a:r>
            <a:endParaRPr lang="es-AR" sz="2200" b="1" i="1" dirty="0"/>
          </a:p>
        </p:txBody>
      </p:sp>
    </p:spTree>
    <p:extLst>
      <p:ext uri="{BB962C8B-B14F-4D97-AF65-F5344CB8AC3E}">
        <p14:creationId xmlns:p14="http://schemas.microsoft.com/office/powerpoint/2010/main" val="150915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6</a:t>
            </a:fld>
            <a:endParaRPr lang="es-AR"/>
          </a:p>
        </p:txBody>
      </p:sp>
      <p:grpSp>
        <p:nvGrpSpPr>
          <p:cNvPr id="4" name="16 Grupo"/>
          <p:cNvGrpSpPr/>
          <p:nvPr/>
        </p:nvGrpSpPr>
        <p:grpSpPr>
          <a:xfrm>
            <a:off x="-396552" y="1382551"/>
            <a:ext cx="5291838" cy="4782753"/>
            <a:chOff x="0" y="2060848"/>
            <a:chExt cx="4860032" cy="4392488"/>
          </a:xfrm>
        </p:grpSpPr>
        <p:grpSp>
          <p:nvGrpSpPr>
            <p:cNvPr id="5" name="14 Grupo"/>
            <p:cNvGrpSpPr/>
            <p:nvPr/>
          </p:nvGrpSpPr>
          <p:grpSpPr>
            <a:xfrm>
              <a:off x="0" y="2060848"/>
              <a:ext cx="4860032" cy="4392488"/>
              <a:chOff x="1547664" y="1196752"/>
              <a:chExt cx="4860032" cy="4392488"/>
            </a:xfrm>
          </p:grpSpPr>
          <p:graphicFrame>
            <p:nvGraphicFramePr>
              <p:cNvPr id="7" name="6 Diagrama"/>
              <p:cNvGraphicFramePr/>
              <p:nvPr>
                <p:extLst>
                  <p:ext uri="{D42A27DB-BD31-4B8C-83A1-F6EECF244321}">
                    <p14:modId xmlns:p14="http://schemas.microsoft.com/office/powerpoint/2010/main" val="848955893"/>
                  </p:ext>
                </p:extLst>
              </p:nvPr>
            </p:nvGraphicFramePr>
            <p:xfrm>
              <a:off x="1547664" y="1196752"/>
              <a:ext cx="4860032" cy="439248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graphicFrame>
            <p:nvGraphicFramePr>
              <p:cNvPr id="8" name="Object 3"/>
              <p:cNvGraphicFramePr>
                <a:graphicFrameLocks noChangeAspect="1"/>
              </p:cNvGraphicFramePr>
              <p:nvPr/>
            </p:nvGraphicFramePr>
            <p:xfrm>
              <a:off x="3563888" y="1916832"/>
              <a:ext cx="1656184" cy="3229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6248" name="Ecuación" r:id="rId8" imgW="990360" imgH="190440" progId="Equation.3">
                      <p:embed/>
                    </p:oleObj>
                  </mc:Choice>
                  <mc:Fallback>
                    <p:oleObj name="Ecuación" r:id="rId8" imgW="990360" imgH="1904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63888" y="1916832"/>
                            <a:ext cx="1656184" cy="322929"/>
                          </a:xfrm>
                          <a:prstGeom prst="rect">
                            <a:avLst/>
                          </a:prstGeom>
                          <a:solidFill>
                            <a:srgbClr val="FFFFFF"/>
                          </a:solidFill>
                          <a:ln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12014926"/>
                </p:ext>
              </p:extLst>
            </p:nvPr>
          </p:nvGraphicFramePr>
          <p:xfrm>
            <a:off x="2016567" y="3611074"/>
            <a:ext cx="1233488" cy="792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9" name="Ecuación" r:id="rId10" imgW="888840" imgH="571320" progId="Equation.3">
                    <p:embed/>
                  </p:oleObj>
                </mc:Choice>
                <mc:Fallback>
                  <p:oleObj name="Ecuación" r:id="rId10" imgW="888840" imgH="571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567" y="3611074"/>
                          <a:ext cx="1233488" cy="792162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36 Grupo"/>
          <p:cNvGrpSpPr/>
          <p:nvPr/>
        </p:nvGrpSpPr>
        <p:grpSpPr>
          <a:xfrm>
            <a:off x="3995936" y="902769"/>
            <a:ext cx="5071502" cy="4579537"/>
            <a:chOff x="3779912" y="1772816"/>
            <a:chExt cx="3444753" cy="340560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9 Rectángulo"/>
            <p:cNvSpPr/>
            <p:nvPr/>
          </p:nvSpPr>
          <p:spPr>
            <a:xfrm>
              <a:off x="4716016" y="1772816"/>
              <a:ext cx="1436493" cy="339878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AR" sz="2000" b="1" dirty="0" smtClean="0">
                  <a:solidFill>
                    <a:schemeClr val="bg1"/>
                  </a:solidFill>
                  <a:latin typeface="Calibri"/>
                  <a:cs typeface="Calibri"/>
                </a:rPr>
                <a:t>SATÉLITE</a:t>
              </a:r>
              <a:endParaRPr lang="es-AR" sz="2000" b="1" i="1" dirty="0">
                <a:solidFill>
                  <a:schemeClr val="bg1"/>
                </a:solidFill>
              </a:endParaRPr>
            </a:p>
          </p:txBody>
        </p:sp>
        <p:graphicFrame>
          <p:nvGraphicFramePr>
            <p:cNvPr id="11" name="Object 10"/>
            <p:cNvGraphicFramePr>
              <a:graphicFrameLocks noChangeAspect="1"/>
            </p:cNvGraphicFramePr>
            <p:nvPr/>
          </p:nvGraphicFramePr>
          <p:xfrm>
            <a:off x="3851920" y="2204864"/>
            <a:ext cx="3344052" cy="6480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50" name="Ecuación" r:id="rId12" imgW="1333440" imgH="253800" progId="Equation.3">
                    <p:embed/>
                  </p:oleObj>
                </mc:Choice>
                <mc:Fallback>
                  <p:oleObj name="Ecuación" r:id="rId12" imgW="133344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1920" y="2204864"/>
                          <a:ext cx="3344052" cy="648072"/>
                        </a:xfrm>
                        <a:prstGeom prst="rect">
                          <a:avLst/>
                        </a:prstGeom>
                        <a:noFill/>
                        <a:ln w="19050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2" name="Picture 10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779912" y="3429000"/>
              <a:ext cx="3444753" cy="1749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12 Flecha abajo"/>
            <p:cNvSpPr/>
            <p:nvPr/>
          </p:nvSpPr>
          <p:spPr>
            <a:xfrm rot="10800000">
              <a:off x="5148064" y="2852936"/>
              <a:ext cx="504056" cy="576064"/>
            </a:xfrm>
            <a:prstGeom prst="down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4" name="13 CuadroTexto"/>
          <p:cNvSpPr txBox="1"/>
          <p:nvPr/>
        </p:nvSpPr>
        <p:spPr>
          <a:xfrm>
            <a:off x="228600" y="902769"/>
            <a:ext cx="4193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/>
              <a:t>SIN CORRECCIÓN</a:t>
            </a:r>
            <a:endParaRPr lang="es-AR" sz="28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95537" y="5526127"/>
            <a:ext cx="8367464" cy="78319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es-AR" sz="2000" b="1" dirty="0" smtClean="0">
                <a:solidFill>
                  <a:schemeClr val="accent3">
                    <a:lumMod val="50000"/>
                  </a:schemeClr>
                </a:solidFill>
              </a:rPr>
              <a:t>Tb nos da información preliminar.</a:t>
            </a:r>
          </a:p>
          <a:p>
            <a:pPr lvl="0" algn="just"/>
            <a:r>
              <a:rPr lang="es-AR" sz="2000" b="1" dirty="0" smtClean="0">
                <a:solidFill>
                  <a:srgbClr val="FF0000"/>
                </a:solidFill>
              </a:rPr>
              <a:t>Tb ≠ Tsup </a:t>
            </a:r>
            <a:r>
              <a:rPr lang="es-AR" sz="2000" b="1" dirty="0" smtClean="0">
                <a:solidFill>
                  <a:schemeClr val="tx1"/>
                </a:solidFill>
              </a:rPr>
              <a:t>-&gt; </a:t>
            </a:r>
            <a:r>
              <a:rPr lang="es-AR" sz="2000" b="1" u="sng" dirty="0" smtClean="0">
                <a:solidFill>
                  <a:schemeClr val="tx1"/>
                </a:solidFill>
              </a:rPr>
              <a:t>CORRECCIÓN ATMOSFÉRICA</a:t>
            </a:r>
            <a:endParaRPr lang="es-AR" sz="2000" b="1" dirty="0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707904" y="2854677"/>
            <a:ext cx="3056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solidFill>
                  <a:srgbClr val="FF0000"/>
                </a:solidFill>
              </a:rPr>
              <a:t>Sistema</a:t>
            </a:r>
          </a:p>
          <a:p>
            <a:pPr algn="ctr"/>
            <a:r>
              <a:rPr lang="es-AR" b="1" dirty="0" smtClean="0">
                <a:solidFill>
                  <a:srgbClr val="FF0000"/>
                </a:solidFill>
              </a:rPr>
              <a:t>superficie-atmósfera</a:t>
            </a:r>
            <a:endParaRPr lang="es-AR" b="1" dirty="0">
              <a:solidFill>
                <a:srgbClr val="FF0000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778762" y="3284984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100" i="1" dirty="0" smtClean="0"/>
              <a:t>(b)</a:t>
            </a:r>
            <a:endParaRPr lang="es-AR" sz="1100" i="1" dirty="0"/>
          </a:p>
        </p:txBody>
      </p:sp>
      <p:sp>
        <p:nvSpPr>
          <p:cNvPr id="19" name="18 Rectángulo"/>
          <p:cNvSpPr/>
          <p:nvPr/>
        </p:nvSpPr>
        <p:spPr>
          <a:xfrm>
            <a:off x="0" y="838200"/>
            <a:ext cx="3962400" cy="419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52502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7</a:t>
            </a:fld>
            <a:endParaRPr lang="es-AR"/>
          </a:p>
        </p:txBody>
      </p:sp>
      <p:sp>
        <p:nvSpPr>
          <p:cNvPr id="3" name="2 Rectángulo"/>
          <p:cNvSpPr/>
          <p:nvPr/>
        </p:nvSpPr>
        <p:spPr>
          <a:xfrm>
            <a:off x="762000" y="1219200"/>
            <a:ext cx="72390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AR" sz="2500" dirty="0"/>
              <a:t>En el espectro térmico domina la </a:t>
            </a:r>
            <a:r>
              <a:rPr lang="es-AR" sz="2500" u="sng" dirty="0"/>
              <a:t>absorción</a:t>
            </a:r>
            <a:r>
              <a:rPr lang="es-AR" sz="2500" dirty="0"/>
              <a:t> y la </a:t>
            </a:r>
            <a:r>
              <a:rPr lang="es-AR" sz="2500" u="sng" dirty="0"/>
              <a:t>emisión</a:t>
            </a:r>
            <a:r>
              <a:rPr lang="es-AR" sz="2500" dirty="0"/>
              <a:t>. </a:t>
            </a:r>
            <a:r>
              <a:rPr lang="es-AR" sz="2500" dirty="0" smtClean="0"/>
              <a:t>A su vez, se puede diferenciar dos efectos fundamentales:</a:t>
            </a:r>
            <a:endParaRPr lang="es-AR" sz="25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45704" y="3148251"/>
            <a:ext cx="8064896" cy="214526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AR" sz="2000" b="1" dirty="0" smtClean="0">
                <a:solidFill>
                  <a:schemeClr val="tx1"/>
                </a:solidFill>
              </a:rPr>
              <a:t>a) </a:t>
            </a:r>
            <a:r>
              <a:rPr lang="es-AR" sz="2000" b="1" dirty="0">
                <a:solidFill>
                  <a:schemeClr val="tx1"/>
                </a:solidFill>
              </a:rPr>
              <a:t>EFECTO DE LA EMISIVIDAD:                                   </a:t>
            </a:r>
            <a:r>
              <a:rPr lang="es-AR" sz="2000" b="1" dirty="0">
                <a:solidFill>
                  <a:srgbClr val="FF0000"/>
                </a:solidFill>
              </a:rPr>
              <a:t> SUPERFICIE </a:t>
            </a:r>
          </a:p>
          <a:p>
            <a:pPr indent="-457200" algn="just"/>
            <a:r>
              <a:rPr lang="es-AR" sz="2000" dirty="0">
                <a:solidFill>
                  <a:schemeClr val="tx1"/>
                </a:solidFill>
              </a:rPr>
              <a:t>Modifica la emisión térmica de la superficie</a:t>
            </a:r>
          </a:p>
          <a:p>
            <a:pPr algn="just"/>
            <a:endParaRPr lang="es-AR" sz="2000" b="1" dirty="0" smtClean="0">
              <a:solidFill>
                <a:schemeClr val="tx1"/>
              </a:solidFill>
            </a:endParaRPr>
          </a:p>
          <a:p>
            <a:pPr algn="just"/>
            <a:r>
              <a:rPr lang="es-AR" sz="2000" b="1" dirty="0">
                <a:solidFill>
                  <a:schemeClr val="tx1"/>
                </a:solidFill>
              </a:rPr>
              <a:t>b</a:t>
            </a:r>
            <a:r>
              <a:rPr lang="es-AR" sz="2000" b="1" dirty="0" smtClean="0">
                <a:solidFill>
                  <a:schemeClr val="tx1"/>
                </a:solidFill>
              </a:rPr>
              <a:t>) </a:t>
            </a:r>
            <a:r>
              <a:rPr lang="es-AR" sz="2000" b="1" dirty="0">
                <a:solidFill>
                  <a:schemeClr val="tx1"/>
                </a:solidFill>
              </a:rPr>
              <a:t>EFECTO ATMOSFÉRICO:                                             </a:t>
            </a:r>
            <a:r>
              <a:rPr lang="es-AR" sz="2000" b="1" dirty="0">
                <a:solidFill>
                  <a:srgbClr val="FF0000"/>
                </a:solidFill>
              </a:rPr>
              <a:t>ATMÓSFERA</a:t>
            </a:r>
          </a:p>
          <a:p>
            <a:pPr algn="just"/>
            <a:r>
              <a:rPr lang="es-AR" sz="2000" dirty="0">
                <a:solidFill>
                  <a:schemeClr val="tx1"/>
                </a:solidFill>
              </a:rPr>
              <a:t>Medio absorbente y emisor (H</a:t>
            </a:r>
            <a:r>
              <a:rPr lang="es-AR" sz="2000" baseline="-25000" dirty="0">
                <a:solidFill>
                  <a:schemeClr val="tx1"/>
                </a:solidFill>
              </a:rPr>
              <a:t>2</a:t>
            </a:r>
            <a:r>
              <a:rPr lang="es-AR" sz="2000" dirty="0">
                <a:solidFill>
                  <a:schemeClr val="tx1"/>
                </a:solidFill>
              </a:rPr>
              <a:t>O, CO</a:t>
            </a:r>
            <a:r>
              <a:rPr lang="es-AR" sz="2000" baseline="-25000" dirty="0">
                <a:solidFill>
                  <a:schemeClr val="tx1"/>
                </a:solidFill>
              </a:rPr>
              <a:t>2</a:t>
            </a:r>
            <a:r>
              <a:rPr lang="es-AR" sz="2000" dirty="0">
                <a:solidFill>
                  <a:schemeClr val="tx1"/>
                </a:solidFill>
              </a:rPr>
              <a:t>, O</a:t>
            </a:r>
            <a:r>
              <a:rPr lang="es-AR" sz="2000" baseline="-25000" dirty="0">
                <a:solidFill>
                  <a:schemeClr val="tx1"/>
                </a:solidFill>
              </a:rPr>
              <a:t>3,</a:t>
            </a:r>
            <a:r>
              <a:rPr lang="es-AR" sz="2000" dirty="0">
                <a:solidFill>
                  <a:schemeClr val="tx1"/>
                </a:solidFill>
              </a:rPr>
              <a:t> </a:t>
            </a:r>
            <a:r>
              <a:rPr lang="es-AR" sz="2000" dirty="0" smtClean="0">
                <a:solidFill>
                  <a:schemeClr val="tx1"/>
                </a:solidFill>
              </a:rPr>
              <a:t>...)</a:t>
            </a:r>
          </a:p>
          <a:p>
            <a:pPr algn="just"/>
            <a:endParaRPr lang="es-AR" sz="20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270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8</a:t>
            </a:fld>
            <a:endParaRPr lang="es-AR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96752"/>
            <a:ext cx="4394657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" name="4 Grupo"/>
          <p:cNvGrpSpPr/>
          <p:nvPr/>
        </p:nvGrpSpPr>
        <p:grpSpPr>
          <a:xfrm>
            <a:off x="683568" y="980728"/>
            <a:ext cx="8136904" cy="5256584"/>
            <a:chOff x="1043608" y="1484784"/>
            <a:chExt cx="6624736" cy="4248472"/>
          </a:xfrm>
        </p:grpSpPr>
        <p:grpSp>
          <p:nvGrpSpPr>
            <p:cNvPr id="6" name="5 Grupo"/>
            <p:cNvGrpSpPr/>
            <p:nvPr/>
          </p:nvGrpSpPr>
          <p:grpSpPr>
            <a:xfrm>
              <a:off x="1043608" y="1484784"/>
              <a:ext cx="6624736" cy="4248472"/>
              <a:chOff x="755574" y="1340768"/>
              <a:chExt cx="5645400" cy="3600400"/>
            </a:xfrm>
          </p:grpSpPr>
          <p:grpSp>
            <p:nvGrpSpPr>
              <p:cNvPr id="9" name="8 Grupo"/>
              <p:cNvGrpSpPr/>
              <p:nvPr/>
            </p:nvGrpSpPr>
            <p:grpSpPr>
              <a:xfrm>
                <a:off x="755574" y="2364125"/>
                <a:ext cx="5328592" cy="2577043"/>
                <a:chOff x="755574" y="2364125"/>
                <a:chExt cx="5328592" cy="2577043"/>
              </a:xfrm>
            </p:grpSpPr>
            <p:sp>
              <p:nvSpPr>
                <p:cNvPr id="19" name="18 Rectángulo"/>
                <p:cNvSpPr/>
                <p:nvPr/>
              </p:nvSpPr>
              <p:spPr>
                <a:xfrm>
                  <a:off x="755574" y="4653136"/>
                  <a:ext cx="5328592" cy="288032"/>
                </a:xfrm>
                <a:prstGeom prst="rect">
                  <a:avLst/>
                </a:prstGeom>
                <a:solidFill>
                  <a:srgbClr val="FFC000"/>
                </a:solidFill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s-AR" sz="2000" b="1" dirty="0" smtClean="0">
                      <a:solidFill>
                        <a:schemeClr val="tx1"/>
                      </a:solidFill>
                      <a:latin typeface="Calibri"/>
                      <a:cs typeface="Calibri"/>
                    </a:rPr>
                    <a:t>superficie</a:t>
                  </a:r>
                  <a:endParaRPr lang="es-AR" sz="2000" b="1" i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19 Rectángulo"/>
                <p:cNvSpPr/>
                <p:nvPr/>
              </p:nvSpPr>
              <p:spPr>
                <a:xfrm>
                  <a:off x="755575" y="2924944"/>
                  <a:ext cx="5328591" cy="72008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40000"/>
                        <a:lumOff val="60000"/>
                      </a:schemeClr>
                    </a:gs>
                    <a:gs pos="80000">
                      <a:schemeClr val="accent5">
                        <a:shade val="93000"/>
                        <a:satMod val="130000"/>
                      </a:schemeClr>
                    </a:gs>
                    <a:gs pos="100000">
                      <a:schemeClr val="accent5">
                        <a:shade val="94000"/>
                        <a:satMod val="135000"/>
                      </a:schemeClr>
                    </a:gs>
                  </a:gsLst>
                </a:gradFill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s-AR" b="1" dirty="0" smtClean="0">
                      <a:solidFill>
                        <a:schemeClr val="tx1"/>
                      </a:solidFill>
                    </a:rPr>
                    <a:t>atmósfera</a:t>
                  </a:r>
                  <a:endParaRPr lang="es-AR" b="1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" name="20 Flecha derecha"/>
                <p:cNvSpPr/>
                <p:nvPr/>
              </p:nvSpPr>
              <p:spPr>
                <a:xfrm rot="18259082">
                  <a:off x="4025488" y="2495396"/>
                  <a:ext cx="708080" cy="445538"/>
                </a:xfrm>
                <a:prstGeom prst="rightArrow">
                  <a:avLst>
                    <a:gd name="adj1" fmla="val 50000"/>
                    <a:gd name="adj2" fmla="val 50000"/>
                  </a:avLst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27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22" name="21 Flecha derecha"/>
                <p:cNvSpPr/>
                <p:nvPr/>
              </p:nvSpPr>
              <p:spPr>
                <a:xfrm rot="3258312">
                  <a:off x="1244186" y="3887822"/>
                  <a:ext cx="983113" cy="445538"/>
                </a:xfrm>
                <a:prstGeom prst="rightArrow">
                  <a:avLst>
                    <a:gd name="adj1" fmla="val 50000"/>
                    <a:gd name="adj2" fmla="val 50000"/>
                  </a:avLst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270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23" name="22 Flecha derecha"/>
                <p:cNvSpPr/>
                <p:nvPr/>
              </p:nvSpPr>
              <p:spPr>
                <a:xfrm rot="18259082">
                  <a:off x="4121068" y="3694903"/>
                  <a:ext cx="651453" cy="995819"/>
                </a:xfrm>
                <a:prstGeom prst="rightArrow">
                  <a:avLst>
                    <a:gd name="adj1" fmla="val 50000"/>
                    <a:gd name="adj2" fmla="val 50000"/>
                  </a:avLst>
                </a:prstGeom>
                <a:solidFill>
                  <a:srgbClr val="FFC000"/>
                </a:solidFill>
                <a:ln w="1270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24" name="23 Flecha derecha"/>
                <p:cNvSpPr/>
                <p:nvPr/>
              </p:nvSpPr>
              <p:spPr>
                <a:xfrm rot="18259082">
                  <a:off x="3294737" y="4083101"/>
                  <a:ext cx="634402" cy="238701"/>
                </a:xfrm>
                <a:prstGeom prst="rightArrow">
                  <a:avLst>
                    <a:gd name="adj1" fmla="val 50000"/>
                    <a:gd name="adj2" fmla="val 50000"/>
                  </a:avLst>
                </a:prstGeom>
                <a:solidFill>
                  <a:srgbClr val="FFC000"/>
                </a:solidFill>
                <a:ln w="1270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  <p:sp>
              <p:nvSpPr>
                <p:cNvPr id="25" name="24 Flecha derecha"/>
                <p:cNvSpPr/>
                <p:nvPr/>
              </p:nvSpPr>
              <p:spPr>
                <a:xfrm rot="18259082">
                  <a:off x="5044200" y="2230184"/>
                  <a:ext cx="710925" cy="995819"/>
                </a:xfrm>
                <a:prstGeom prst="rightArrow">
                  <a:avLst>
                    <a:gd name="adj1" fmla="val 50000"/>
                    <a:gd name="adj2" fmla="val 50000"/>
                  </a:avLst>
                </a:prstGeom>
                <a:solidFill>
                  <a:srgbClr val="FFC000"/>
                </a:solidFill>
                <a:ln w="12700">
                  <a:solidFill>
                    <a:schemeClr val="accent6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AR" dirty="0">
                    <a:solidFill>
                      <a:schemeClr val="tx2">
                        <a:lumMod val="60000"/>
                        <a:lumOff val="40000"/>
                      </a:schemeClr>
                    </a:solidFill>
                  </a:endParaRPr>
                </a:p>
              </p:txBody>
            </p:sp>
          </p:grpSp>
          <p:grpSp>
            <p:nvGrpSpPr>
              <p:cNvPr id="10" name="9 Grupo"/>
              <p:cNvGrpSpPr/>
              <p:nvPr/>
            </p:nvGrpSpPr>
            <p:grpSpPr>
              <a:xfrm>
                <a:off x="899592" y="1700808"/>
                <a:ext cx="5501382" cy="2872134"/>
                <a:chOff x="899592" y="1700808"/>
                <a:chExt cx="5501382" cy="2872134"/>
              </a:xfrm>
            </p:grpSpPr>
            <p:graphicFrame>
              <p:nvGraphicFramePr>
                <p:cNvPr id="12" name="Object 5"/>
                <p:cNvGraphicFramePr>
                  <a:graphicFrameLocks noChangeAspect="1"/>
                </p:cNvGraphicFramePr>
                <p:nvPr/>
              </p:nvGraphicFramePr>
              <p:xfrm>
                <a:off x="4572000" y="1700808"/>
                <a:ext cx="1744662" cy="47148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458" name="Ecuación" r:id="rId4" imgW="965160" imgH="253800" progId="Equation.3">
                        <p:embed/>
                      </p:oleObj>
                    </mc:Choice>
                    <mc:Fallback>
                      <p:oleObj name="Ecuación" r:id="rId4" imgW="965160" imgH="2538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572000" y="1700808"/>
                              <a:ext cx="1744662" cy="471488"/>
                            </a:xfrm>
                            <a:prstGeom prst="rect">
                              <a:avLst/>
                            </a:prstGeom>
                            <a:noFill/>
                            <a:ln w="19050">
                              <a:solidFill>
                                <a:schemeClr val="tx2"/>
                              </a:solidFill>
                              <a:prstDash val="sysDot"/>
                              <a:miter lim="800000"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3" name="Object 6"/>
                <p:cNvGraphicFramePr>
                  <a:graphicFrameLocks noChangeAspect="1"/>
                </p:cNvGraphicFramePr>
                <p:nvPr/>
              </p:nvGraphicFramePr>
              <p:xfrm>
                <a:off x="899592" y="3717032"/>
                <a:ext cx="465138" cy="42386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459" name="Ecuación" r:id="rId6" imgW="253800" imgH="228600" progId="Equation.3">
                        <p:embed/>
                      </p:oleObj>
                    </mc:Choice>
                    <mc:Fallback>
                      <p:oleObj name="Ecuación" r:id="rId6" imgW="25380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899592" y="3717032"/>
                              <a:ext cx="465138" cy="423863"/>
                            </a:xfrm>
                            <a:prstGeom prst="rect">
                              <a:avLst/>
                            </a:prstGeom>
                            <a:noFill/>
                            <a:ln w="19050">
                              <a:solidFill>
                                <a:schemeClr val="tx2"/>
                              </a:solidFill>
                              <a:prstDash val="sysDot"/>
                              <a:miter lim="800000"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4" name="Object 7"/>
                <p:cNvGraphicFramePr>
                  <a:graphicFrameLocks noChangeAspect="1"/>
                </p:cNvGraphicFramePr>
                <p:nvPr/>
              </p:nvGraphicFramePr>
              <p:xfrm>
                <a:off x="2339752" y="4149080"/>
                <a:ext cx="1046163" cy="42386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460" name="Ecuación" r:id="rId8" imgW="571320" imgH="228600" progId="Equation.3">
                        <p:embed/>
                      </p:oleObj>
                    </mc:Choice>
                    <mc:Fallback>
                      <p:oleObj name="Ecuación" r:id="rId8" imgW="57132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339752" y="4149080"/>
                              <a:ext cx="1046163" cy="423862"/>
                            </a:xfrm>
                            <a:prstGeom prst="rect">
                              <a:avLst/>
                            </a:prstGeom>
                            <a:noFill/>
                            <a:ln w="19050">
                              <a:solidFill>
                                <a:schemeClr val="tx2"/>
                              </a:solidFill>
                              <a:prstDash val="sysDot"/>
                              <a:miter lim="800000"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5" name="Object 8"/>
                <p:cNvGraphicFramePr>
                  <a:graphicFrameLocks noChangeAspect="1"/>
                </p:cNvGraphicFramePr>
                <p:nvPr/>
              </p:nvGraphicFramePr>
              <p:xfrm>
                <a:off x="5004048" y="4221088"/>
                <a:ext cx="722313" cy="32861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461" name="Ecuación" r:id="rId10" imgW="393480" imgH="177480" progId="Equation.3">
                        <p:embed/>
                      </p:oleObj>
                    </mc:Choice>
                    <mc:Fallback>
                      <p:oleObj name="Ecuación" r:id="rId10" imgW="393480" imgH="177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04048" y="4221088"/>
                              <a:ext cx="722313" cy="328613"/>
                            </a:xfrm>
                            <a:prstGeom prst="rect">
                              <a:avLst/>
                            </a:prstGeom>
                            <a:noFill/>
                            <a:ln w="19050">
                              <a:solidFill>
                                <a:schemeClr val="tx2"/>
                              </a:solidFill>
                              <a:prstDash val="sysDot"/>
                              <a:miter lim="800000"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6" name="Object 9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927667203"/>
                    </p:ext>
                  </p:extLst>
                </p:nvPr>
              </p:nvGraphicFramePr>
              <p:xfrm>
                <a:off x="2925800" y="3527624"/>
                <a:ext cx="2788772" cy="49364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462" name="Ecuación" r:id="rId12" imgW="1536480" imgH="266400" progId="Equation.3">
                        <p:embed/>
                      </p:oleObj>
                    </mc:Choice>
                    <mc:Fallback>
                      <p:oleObj name="Ecuación" r:id="rId12" imgW="1536480" imgH="2664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25800" y="3527624"/>
                              <a:ext cx="2788772" cy="493647"/>
                            </a:xfrm>
                            <a:prstGeom prst="rect">
                              <a:avLst/>
                            </a:prstGeom>
                            <a:noFill/>
                            <a:ln w="19050">
                              <a:solidFill>
                                <a:schemeClr val="tx2"/>
                              </a:solidFill>
                              <a:prstDash val="sysDot"/>
                              <a:miter lim="800000"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7" name="Object 10"/>
                <p:cNvGraphicFramePr>
                  <a:graphicFrameLocks noChangeAspect="1"/>
                </p:cNvGraphicFramePr>
                <p:nvPr/>
              </p:nvGraphicFramePr>
              <p:xfrm>
                <a:off x="3779912" y="2276872"/>
                <a:ext cx="465138" cy="42386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463" name="Ecuación" r:id="rId14" imgW="253800" imgH="228600" progId="Equation.3">
                        <p:embed/>
                      </p:oleObj>
                    </mc:Choice>
                    <mc:Fallback>
                      <p:oleObj name="Ecuación" r:id="rId14" imgW="25380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779912" y="2276872"/>
                              <a:ext cx="465138" cy="423862"/>
                            </a:xfrm>
                            <a:prstGeom prst="rect">
                              <a:avLst/>
                            </a:prstGeom>
                            <a:noFill/>
                            <a:ln w="19050">
                              <a:solidFill>
                                <a:schemeClr val="tx2"/>
                              </a:solidFill>
                              <a:prstDash val="sysDot"/>
                              <a:miter lim="800000"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8" name="Object 11"/>
                <p:cNvGraphicFramePr>
                  <a:graphicFrameLocks noChangeAspect="1"/>
                </p:cNvGraphicFramePr>
                <p:nvPr/>
              </p:nvGraphicFramePr>
              <p:xfrm>
                <a:off x="5796136" y="2276872"/>
                <a:ext cx="604838" cy="40005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7464" name="Ecuación" r:id="rId16" imgW="342720" imgH="215640" progId="Equation.3">
                        <p:embed/>
                      </p:oleObj>
                    </mc:Choice>
                    <mc:Fallback>
                      <p:oleObj name="Ecuación" r:id="rId16" imgW="342720" imgH="2156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796136" y="2276872"/>
                              <a:ext cx="604838" cy="400050"/>
                            </a:xfrm>
                            <a:prstGeom prst="rect">
                              <a:avLst/>
                            </a:prstGeom>
                            <a:noFill/>
                            <a:ln w="19050">
                              <a:solidFill>
                                <a:schemeClr val="tx2"/>
                              </a:solidFill>
                              <a:prstDash val="sysDot"/>
                              <a:miter lim="800000"/>
                              <a:headEnd/>
                              <a:tailEnd/>
                            </a:ln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11" name="10 Rectángulo"/>
              <p:cNvSpPr/>
              <p:nvPr/>
            </p:nvSpPr>
            <p:spPr>
              <a:xfrm>
                <a:off x="4860032" y="1340768"/>
                <a:ext cx="1224136" cy="288032"/>
              </a:xfrm>
              <a:prstGeom prst="rect">
                <a:avLst/>
              </a:prstGeom>
              <a:ln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AR" sz="2000" b="1" dirty="0" smtClean="0">
                    <a:solidFill>
                      <a:schemeClr val="bg1"/>
                    </a:solidFill>
                    <a:latin typeface="Calibri"/>
                    <a:cs typeface="Calibri"/>
                  </a:rPr>
                  <a:t>SATÉLITE</a:t>
                </a:r>
                <a:endParaRPr lang="es-AR" sz="2000" b="1" i="1" dirty="0">
                  <a:solidFill>
                    <a:schemeClr val="bg1"/>
                  </a:solidFill>
                </a:endParaRPr>
              </a:p>
            </p:txBody>
          </p:sp>
        </p:grpSp>
        <p:graphicFrame>
          <p:nvGraphicFramePr>
            <p:cNvPr id="7" name="Object 15"/>
            <p:cNvGraphicFramePr>
              <a:graphicFrameLocks noChangeAspect="1"/>
            </p:cNvGraphicFramePr>
            <p:nvPr/>
          </p:nvGraphicFramePr>
          <p:xfrm>
            <a:off x="2195736" y="3573016"/>
            <a:ext cx="1556230" cy="4320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65" name="Ecuación" r:id="rId18" imgW="672840" imgH="228600" progId="Equation.3">
                    <p:embed/>
                  </p:oleObj>
                </mc:Choice>
                <mc:Fallback>
                  <p:oleObj name="Ecuación" r:id="rId18" imgW="6728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5736" y="3573016"/>
                          <a:ext cx="1556230" cy="432048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6"/>
            <p:cNvGraphicFramePr>
              <a:graphicFrameLocks noChangeAspect="1"/>
            </p:cNvGraphicFramePr>
            <p:nvPr/>
          </p:nvGraphicFramePr>
          <p:xfrm>
            <a:off x="4355976" y="5417284"/>
            <a:ext cx="576064" cy="3131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66" name="Ecuación" r:id="rId20" imgW="266400" imgH="177480" progId="Equation.3">
                    <p:embed/>
                  </p:oleObj>
                </mc:Choice>
                <mc:Fallback>
                  <p:oleObj name="Ecuación" r:id="rId20" imgW="266400" imgH="177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5976" y="5417284"/>
                          <a:ext cx="576064" cy="313122"/>
                        </a:xfrm>
                        <a:prstGeom prst="rect">
                          <a:avLst/>
                        </a:prstGeom>
                        <a:noFill/>
                        <a:ln w="9525">
                          <a:solidFill>
                            <a:srgbClr val="FF000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26 CuadroTexto"/>
          <p:cNvSpPr txBox="1"/>
          <p:nvPr/>
        </p:nvSpPr>
        <p:spPr>
          <a:xfrm>
            <a:off x="228600" y="681335"/>
            <a:ext cx="5275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400" b="1" dirty="0" smtClean="0"/>
              <a:t>Ecuación de transferencia </a:t>
            </a:r>
            <a:r>
              <a:rPr lang="es-AR" sz="2400" b="1" dirty="0" err="1" smtClean="0"/>
              <a:t>radiativa</a:t>
            </a:r>
            <a:endParaRPr lang="es-AR" sz="24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209550" y="0"/>
            <a:ext cx="41003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b="1" dirty="0" smtClean="0"/>
              <a:t>Teniendo en cuenta esos efectos:</a:t>
            </a:r>
            <a:endParaRPr lang="es-AR" sz="2000" b="1" dirty="0"/>
          </a:p>
        </p:txBody>
      </p:sp>
    </p:spTree>
    <p:extLst>
      <p:ext uri="{BB962C8B-B14F-4D97-AF65-F5344CB8AC3E}">
        <p14:creationId xmlns:p14="http://schemas.microsoft.com/office/powerpoint/2010/main" val="387152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F84EE-4EE3-4E33-BBFF-6C020B9755C8}" type="slidenum">
              <a:rPr lang="es-AR" smtClean="0"/>
              <a:t>9</a:t>
            </a:fld>
            <a:endParaRPr lang="es-AR"/>
          </a:p>
        </p:txBody>
      </p:sp>
      <p:sp>
        <p:nvSpPr>
          <p:cNvPr id="4" name="3 Rectángulo"/>
          <p:cNvSpPr/>
          <p:nvPr/>
        </p:nvSpPr>
        <p:spPr>
          <a:xfrm>
            <a:off x="467544" y="5589240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AR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556792"/>
            <a:ext cx="2438400" cy="523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6 CuadroTexto"/>
          <p:cNvSpPr txBox="1"/>
          <p:nvPr/>
        </p:nvSpPr>
        <p:spPr>
          <a:xfrm>
            <a:off x="179512" y="764704"/>
            <a:ext cx="8712968" cy="7150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b="1" dirty="0" smtClean="0">
                <a:solidFill>
                  <a:schemeClr val="tx1"/>
                </a:solidFill>
              </a:rPr>
              <a:t>EMISIVIDAD DE LA SUPERFICIE TERRESTRE (magnitud espectral)</a:t>
            </a:r>
          </a:p>
          <a:p>
            <a:pPr algn="just"/>
            <a:r>
              <a:rPr lang="es-AR" dirty="0" smtClean="0">
                <a:solidFill>
                  <a:schemeClr val="tx1"/>
                </a:solidFill>
              </a:rPr>
              <a:t>Es poco utilizada por sí sola, pero sí como input para cálculos de temperatura.</a:t>
            </a:r>
            <a:endParaRPr lang="es-AR" b="1" dirty="0">
              <a:solidFill>
                <a:schemeClr val="tx1"/>
              </a:solidFill>
            </a:endParaRPr>
          </a:p>
        </p:txBody>
      </p:sp>
      <p:grpSp>
        <p:nvGrpSpPr>
          <p:cNvPr id="8" name="16 Grupo"/>
          <p:cNvGrpSpPr/>
          <p:nvPr/>
        </p:nvGrpSpPr>
        <p:grpSpPr>
          <a:xfrm>
            <a:off x="813895" y="2245569"/>
            <a:ext cx="3398065" cy="2983631"/>
            <a:chOff x="491235" y="1916832"/>
            <a:chExt cx="3691563" cy="2743200"/>
          </a:xfrm>
        </p:grpSpPr>
        <p:pic>
          <p:nvPicPr>
            <p:cNvPr id="9" name="Picture 3" descr="C:\Users\Facundo\Desktop\Curso de Estimación de Temperatura -  Bahía Blanca 2012\pinenew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1235" y="1916832"/>
              <a:ext cx="3691563" cy="27432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0" name="9 Elipse"/>
            <p:cNvSpPr/>
            <p:nvPr/>
          </p:nvSpPr>
          <p:spPr>
            <a:xfrm>
              <a:off x="2699792" y="3212976"/>
              <a:ext cx="1440160" cy="1008112"/>
            </a:xfrm>
            <a:prstGeom prst="ellipse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35953" y="3573016"/>
            <a:ext cx="3871255" cy="21602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11 CuadroTexto"/>
          <p:cNvSpPr txBox="1"/>
          <p:nvPr/>
        </p:nvSpPr>
        <p:spPr>
          <a:xfrm>
            <a:off x="179512" y="6078765"/>
            <a:ext cx="8712968" cy="37457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AR" sz="1600" b="1" i="1" dirty="0" smtClean="0">
                <a:solidFill>
                  <a:schemeClr val="tx1"/>
                </a:solidFill>
              </a:rPr>
              <a:t>MODIS library: </a:t>
            </a:r>
            <a:r>
              <a:rPr lang="es-AR" sz="1600" dirty="0" smtClean="0">
                <a:solidFill>
                  <a:schemeClr val="tx1"/>
                </a:solidFill>
              </a:rPr>
              <a:t>	</a:t>
            </a:r>
            <a:r>
              <a:rPr lang="es-AR" sz="1600" dirty="0" smtClean="0">
                <a:hlinkClick r:id="rId5"/>
              </a:rPr>
              <a:t>http://www.icess.ucsb.edu/modis/EMIS/html/em.html</a:t>
            </a:r>
            <a:r>
              <a:rPr lang="es-AR" sz="1600" dirty="0" smtClean="0"/>
              <a:t> </a:t>
            </a:r>
            <a:endParaRPr lang="es-AR" sz="1600" dirty="0"/>
          </a:p>
        </p:txBody>
      </p:sp>
      <p:sp>
        <p:nvSpPr>
          <p:cNvPr id="3" name="2 Rectángulo"/>
          <p:cNvSpPr/>
          <p:nvPr/>
        </p:nvSpPr>
        <p:spPr>
          <a:xfrm>
            <a:off x="179512" y="152400"/>
            <a:ext cx="3578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b="1" dirty="0"/>
              <a:t>a) EFECTO DE LA </a:t>
            </a:r>
            <a:r>
              <a:rPr lang="es-AR" b="1" dirty="0" smtClean="0"/>
              <a:t>EMISIVIDAD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067335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7430</TotalTime>
  <Words>715</Words>
  <Application>Microsoft Office PowerPoint</Application>
  <PresentationFormat>Presentación en pantalla (4:3)</PresentationFormat>
  <Paragraphs>101</Paragraphs>
  <Slides>16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8" baseType="lpstr">
      <vt:lpstr>Flujo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Mauro</dc:creator>
  <cp:lastModifiedBy>Usuario</cp:lastModifiedBy>
  <cp:revision>350</cp:revision>
  <dcterms:created xsi:type="dcterms:W3CDTF">2017-09-18T15:28:30Z</dcterms:created>
  <dcterms:modified xsi:type="dcterms:W3CDTF">2018-10-31T18:41:49Z</dcterms:modified>
</cp:coreProperties>
</file>