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56" r:id="rId4"/>
    <p:sldId id="258" r:id="rId5"/>
    <p:sldId id="259" r:id="rId6"/>
    <p:sldId id="262" r:id="rId7"/>
    <p:sldId id="265" r:id="rId8"/>
    <p:sldId id="266" r:id="rId9"/>
    <p:sldId id="263" r:id="rId10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49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24C5E-1E5D-4339-A30E-A6D847A0484D}" type="datetimeFigureOut">
              <a:rPr lang="es-AR" smtClean="0"/>
              <a:pPr/>
              <a:t>05/06/2014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BA659-06F1-408A-95CB-F4ACC1AAF191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24C5E-1E5D-4339-A30E-A6D847A0484D}" type="datetimeFigureOut">
              <a:rPr lang="es-AR" smtClean="0"/>
              <a:pPr/>
              <a:t>05/06/2014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BA659-06F1-408A-95CB-F4ACC1AAF191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24C5E-1E5D-4339-A30E-A6D847A0484D}" type="datetimeFigureOut">
              <a:rPr lang="es-AR" smtClean="0"/>
              <a:pPr/>
              <a:t>05/06/2014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BA659-06F1-408A-95CB-F4ACC1AAF191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24C5E-1E5D-4339-A30E-A6D847A0484D}" type="datetimeFigureOut">
              <a:rPr lang="es-AR" smtClean="0"/>
              <a:pPr/>
              <a:t>05/06/2014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BA659-06F1-408A-95CB-F4ACC1AAF191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24C5E-1E5D-4339-A30E-A6D847A0484D}" type="datetimeFigureOut">
              <a:rPr lang="es-AR" smtClean="0"/>
              <a:pPr/>
              <a:t>05/06/2014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BA659-06F1-408A-95CB-F4ACC1AAF191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24C5E-1E5D-4339-A30E-A6D847A0484D}" type="datetimeFigureOut">
              <a:rPr lang="es-AR" smtClean="0"/>
              <a:pPr/>
              <a:t>05/06/2014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BA659-06F1-408A-95CB-F4ACC1AAF191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24C5E-1E5D-4339-A30E-A6D847A0484D}" type="datetimeFigureOut">
              <a:rPr lang="es-AR" smtClean="0"/>
              <a:pPr/>
              <a:t>05/06/2014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BA659-06F1-408A-95CB-F4ACC1AAF191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24C5E-1E5D-4339-A30E-A6D847A0484D}" type="datetimeFigureOut">
              <a:rPr lang="es-AR" smtClean="0"/>
              <a:pPr/>
              <a:t>05/06/2014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BA659-06F1-408A-95CB-F4ACC1AAF191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24C5E-1E5D-4339-A30E-A6D847A0484D}" type="datetimeFigureOut">
              <a:rPr lang="es-AR" smtClean="0"/>
              <a:pPr/>
              <a:t>05/06/2014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BA659-06F1-408A-95CB-F4ACC1AAF191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24C5E-1E5D-4339-A30E-A6D847A0484D}" type="datetimeFigureOut">
              <a:rPr lang="es-AR" smtClean="0"/>
              <a:pPr/>
              <a:t>05/06/2014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BA659-06F1-408A-95CB-F4ACC1AAF191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24C5E-1E5D-4339-A30E-A6D847A0484D}" type="datetimeFigureOut">
              <a:rPr lang="es-AR" smtClean="0"/>
              <a:pPr/>
              <a:t>05/06/2014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BA659-06F1-408A-95CB-F4ACC1AAF191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624C5E-1E5D-4339-A30E-A6D847A0484D}" type="datetimeFigureOut">
              <a:rPr lang="es-AR" smtClean="0"/>
              <a:pPr/>
              <a:t>05/06/2014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BA659-06F1-408A-95CB-F4ACC1AAF191}" type="slidenum">
              <a:rPr lang="es-AR" smtClean="0"/>
              <a:pPr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modis.gsfc.nasa.gov/about/specifications.php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lpdaac.usgs.gov/products/modis_products_table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9.jpe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4 CuadroTexto"/>
          <p:cNvSpPr txBox="1">
            <a:spLocks noChangeArrowheads="1"/>
          </p:cNvSpPr>
          <p:nvPr/>
        </p:nvSpPr>
        <p:spPr bwMode="auto">
          <a:xfrm>
            <a:off x="216420" y="642878"/>
            <a:ext cx="7864974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MODIS (Moderate Resolution Imaging </a:t>
            </a:r>
            <a:r>
              <a:rPr lang="en-US" sz="2000" dirty="0" err="1"/>
              <a:t>Spectroradiometer</a:t>
            </a:r>
            <a:r>
              <a:rPr lang="en-US" sz="2000" dirty="0"/>
              <a:t>)</a:t>
            </a:r>
          </a:p>
          <a:p>
            <a:endParaRPr lang="en-US" sz="2000" dirty="0"/>
          </a:p>
          <a:p>
            <a:pPr>
              <a:buFont typeface="Arial" charset="0"/>
              <a:buChar char="•"/>
            </a:pPr>
            <a:r>
              <a:rPr lang="en-US" sz="2000" dirty="0"/>
              <a:t> </a:t>
            </a:r>
            <a:r>
              <a:rPr lang="en-US" sz="2000" dirty="0" err="1"/>
              <a:t>Es</a:t>
            </a:r>
            <a:r>
              <a:rPr lang="en-US" sz="2000" dirty="0"/>
              <a:t> un sensor de 36 </a:t>
            </a:r>
            <a:r>
              <a:rPr lang="en-US" sz="2000" dirty="0" err="1" smtClean="0"/>
              <a:t>bandas</a:t>
            </a:r>
            <a:r>
              <a:rPr lang="en-US" sz="2000" dirty="0" smtClean="0"/>
              <a:t> (</a:t>
            </a:r>
            <a:r>
              <a:rPr lang="en-GB" sz="2000" dirty="0"/>
              <a:t>0.4 µm a</a:t>
            </a:r>
            <a:r>
              <a:rPr lang="en-GB" sz="2000" dirty="0" smtClean="0"/>
              <a:t> </a:t>
            </a:r>
            <a:r>
              <a:rPr lang="en-GB" sz="2000" dirty="0"/>
              <a:t>14.4 </a:t>
            </a:r>
            <a:r>
              <a:rPr lang="en-GB" sz="2000" dirty="0" smtClean="0"/>
              <a:t>µm)</a:t>
            </a:r>
            <a:endParaRPr lang="en-US" sz="2000" dirty="0"/>
          </a:p>
          <a:p>
            <a:pPr>
              <a:buFont typeface="Arial" charset="0"/>
              <a:buChar char="•"/>
            </a:pPr>
            <a:endParaRPr lang="en-US" sz="2000" dirty="0"/>
          </a:p>
          <a:p>
            <a:pPr>
              <a:buFont typeface="Arial" charset="0"/>
              <a:buChar char="•"/>
            </a:pPr>
            <a:r>
              <a:rPr lang="en-US" sz="2000" dirty="0"/>
              <a:t> </a:t>
            </a:r>
            <a:r>
              <a:rPr lang="en-US" sz="2000" dirty="0" err="1"/>
              <a:t>Período</a:t>
            </a:r>
            <a:r>
              <a:rPr lang="en-US" sz="2000" dirty="0"/>
              <a:t> de </a:t>
            </a:r>
            <a:r>
              <a:rPr lang="en-US" sz="2000" u="sng" dirty="0" err="1"/>
              <a:t>revisita</a:t>
            </a:r>
            <a:r>
              <a:rPr lang="en-US" sz="2000" u="sng" dirty="0"/>
              <a:t>: 1 </a:t>
            </a:r>
            <a:r>
              <a:rPr lang="en-US" sz="2000" u="sng" dirty="0" err="1"/>
              <a:t>días</a:t>
            </a:r>
            <a:r>
              <a:rPr lang="en-US" sz="2000" u="sng" dirty="0"/>
              <a:t> </a:t>
            </a:r>
            <a:r>
              <a:rPr lang="en-US" sz="2000" u="sng" dirty="0" err="1"/>
              <a:t>aprox</a:t>
            </a:r>
            <a:r>
              <a:rPr lang="en-US" sz="2000" dirty="0"/>
              <a:t>.</a:t>
            </a:r>
          </a:p>
          <a:p>
            <a:pPr>
              <a:buFont typeface="Arial" charset="0"/>
              <a:buChar char="•"/>
            </a:pPr>
            <a:endParaRPr lang="en-US" sz="2000" dirty="0"/>
          </a:p>
          <a:p>
            <a:pPr>
              <a:buFont typeface="Arial" charset="0"/>
              <a:buChar char="•"/>
            </a:pPr>
            <a:r>
              <a:rPr lang="en-US" sz="2000" dirty="0" smtClean="0"/>
              <a:t> A </a:t>
            </a:r>
            <a:r>
              <a:rPr lang="en-US" sz="2000" dirty="0" err="1"/>
              <a:t>bordo</a:t>
            </a:r>
            <a:r>
              <a:rPr lang="en-US" sz="2000" dirty="0"/>
              <a:t> del </a:t>
            </a:r>
            <a:r>
              <a:rPr lang="en-US" sz="2000" dirty="0" err="1"/>
              <a:t>satélite</a:t>
            </a:r>
            <a:r>
              <a:rPr lang="en-US" sz="2000" dirty="0"/>
              <a:t> </a:t>
            </a:r>
            <a:r>
              <a:rPr lang="en-US" sz="2000" dirty="0" smtClean="0"/>
              <a:t>Terra (AM) </a:t>
            </a:r>
            <a:r>
              <a:rPr lang="en-US" sz="2000" dirty="0"/>
              <a:t>y </a:t>
            </a:r>
            <a:r>
              <a:rPr lang="en-US" sz="2000" dirty="0" smtClean="0"/>
              <a:t>Aqua (PM)</a:t>
            </a:r>
          </a:p>
          <a:p>
            <a:pPr>
              <a:buFont typeface="Arial" charset="0"/>
              <a:buChar char="•"/>
            </a:pPr>
            <a:endParaRPr lang="en-US" sz="2000" dirty="0"/>
          </a:p>
          <a:p>
            <a:pPr>
              <a:buFont typeface="Arial" charset="0"/>
              <a:buChar char="•"/>
            </a:pPr>
            <a:r>
              <a:rPr lang="en-US" sz="2000" dirty="0" smtClean="0"/>
              <a:t> </a:t>
            </a:r>
            <a:r>
              <a:rPr lang="en-US" sz="2000" dirty="0" err="1" smtClean="0"/>
              <a:t>Resolución</a:t>
            </a:r>
            <a:r>
              <a:rPr lang="en-US" sz="2000" dirty="0" smtClean="0"/>
              <a:t>: 250 m (</a:t>
            </a:r>
            <a:r>
              <a:rPr lang="en-US" sz="2000" dirty="0" err="1" smtClean="0"/>
              <a:t>bandas</a:t>
            </a:r>
            <a:r>
              <a:rPr lang="en-US" sz="2000" dirty="0" smtClean="0"/>
              <a:t> 1-2), 500 m (</a:t>
            </a:r>
            <a:r>
              <a:rPr lang="en-US" sz="2000" dirty="0" err="1" smtClean="0"/>
              <a:t>bandas</a:t>
            </a:r>
            <a:r>
              <a:rPr lang="en-US" sz="2000" dirty="0" smtClean="0"/>
              <a:t> 3-7), 1 km (</a:t>
            </a:r>
            <a:r>
              <a:rPr lang="en-US" sz="2000" dirty="0" err="1" smtClean="0"/>
              <a:t>bandas</a:t>
            </a:r>
            <a:r>
              <a:rPr lang="en-US" sz="2000" dirty="0" smtClean="0"/>
              <a:t> 8-36).</a:t>
            </a:r>
            <a:endParaRPr lang="es-AR" sz="2000" dirty="0"/>
          </a:p>
        </p:txBody>
      </p:sp>
      <p:sp>
        <p:nvSpPr>
          <p:cNvPr id="3" name="2 CuadroTexto"/>
          <p:cNvSpPr txBox="1"/>
          <p:nvPr/>
        </p:nvSpPr>
        <p:spPr>
          <a:xfrm>
            <a:off x="2971800" y="152400"/>
            <a:ext cx="225273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200" b="1" dirty="0" smtClean="0"/>
              <a:t>Productos MODIS</a:t>
            </a:r>
            <a:endParaRPr lang="es-ES" sz="2200" b="1" dirty="0"/>
          </a:p>
        </p:txBody>
      </p:sp>
      <p:pic>
        <p:nvPicPr>
          <p:cNvPr id="2054" name="Picture 6" descr="http://modis.gsfc.nasa.gov/gallery/images/image05262014_1k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805" y="3654623"/>
            <a:ext cx="3553877" cy="27461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2225912" y="6397823"/>
            <a:ext cx="15840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err="1" smtClean="0"/>
              <a:t>Aqua</a:t>
            </a:r>
            <a:r>
              <a:rPr lang="es-ES" sz="1400" dirty="0" smtClean="0"/>
              <a:t>/MODIS, 1 km</a:t>
            </a:r>
            <a:endParaRPr lang="es-ES" sz="1400" dirty="0"/>
          </a:p>
        </p:txBody>
      </p:sp>
      <p:pic>
        <p:nvPicPr>
          <p:cNvPr id="2056" name="Picture 8" descr="http://modis.gsfc.nasa.gov/gallery/images/image05252014_500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654623"/>
            <a:ext cx="2057400" cy="2743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5037256" y="6400801"/>
            <a:ext cx="16750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smtClean="0"/>
              <a:t>Terra/MODIS, 500 m</a:t>
            </a:r>
            <a:endParaRPr lang="es-ES" sz="1400" dirty="0"/>
          </a:p>
        </p:txBody>
      </p:sp>
    </p:spTree>
    <p:extLst>
      <p:ext uri="{BB962C8B-B14F-4D97-AF65-F5344CB8AC3E}">
        <p14:creationId xmlns="" xmlns:p14="http://schemas.microsoft.com/office/powerpoint/2010/main" val="3316121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35005919"/>
              </p:ext>
            </p:extLst>
          </p:nvPr>
        </p:nvGraphicFramePr>
        <p:xfrm>
          <a:off x="2289999" y="118380"/>
          <a:ext cx="4263201" cy="65872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21067"/>
                <a:gridCol w="1421067"/>
                <a:gridCol w="1421067"/>
              </a:tblGrid>
              <a:tr h="2007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 b="1" u="sng" dirty="0" err="1">
                          <a:effectLst/>
                          <a:latin typeface="+mn-lt"/>
                        </a:rPr>
                        <a:t>Primary</a:t>
                      </a:r>
                      <a:r>
                        <a:rPr lang="es-ES" sz="1000" b="1" u="sng" dirty="0">
                          <a:effectLst/>
                          <a:latin typeface="+mn-lt"/>
                        </a:rPr>
                        <a:t> Use</a:t>
                      </a:r>
                      <a:endParaRPr lang="es-ES" sz="1000" b="1" u="sng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2434" marR="12434" marT="12434" marB="12434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 b="1" u="sng" dirty="0">
                          <a:effectLst/>
                          <a:latin typeface="+mn-lt"/>
                        </a:rPr>
                        <a:t>Band</a:t>
                      </a:r>
                      <a:endParaRPr lang="es-ES" sz="1000" b="1" u="sng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2434" marR="12434" marT="12434" marB="12434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 b="1" u="sng" dirty="0">
                          <a:effectLst/>
                          <a:latin typeface="+mn-lt"/>
                        </a:rPr>
                        <a:t>Bandwidth</a:t>
                      </a:r>
                      <a:r>
                        <a:rPr lang="es-ES" sz="1000" b="1" u="none" strike="noStrike" baseline="30000" dirty="0">
                          <a:effectLst/>
                          <a:latin typeface="+mn-lt"/>
                          <a:hlinkClick r:id="rId2"/>
                        </a:rPr>
                        <a:t>1</a:t>
                      </a:r>
                      <a:endParaRPr lang="es-ES" sz="1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2434" marR="12434" marT="12434" marB="12434"/>
                </a:tc>
              </a:tr>
              <a:tr h="163689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 b="1">
                          <a:effectLst/>
                          <a:latin typeface="+mn-lt"/>
                        </a:rPr>
                        <a:t>Land/Cloud/Aerosols</a:t>
                      </a:r>
                      <a:br>
                        <a:rPr lang="es-ES" sz="1000" b="1">
                          <a:effectLst/>
                          <a:latin typeface="+mn-lt"/>
                        </a:rPr>
                      </a:br>
                      <a:r>
                        <a:rPr lang="es-ES" sz="1000" b="1">
                          <a:effectLst/>
                          <a:latin typeface="+mn-lt"/>
                        </a:rPr>
                        <a:t>Boundaries</a:t>
                      </a:r>
                      <a:endParaRPr lang="es-ES" sz="10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2434" marR="12434" marT="12434" marB="12434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+mn-lt"/>
                        </a:rPr>
                        <a:t>1</a:t>
                      </a:r>
                      <a:endParaRPr lang="es-ES" sz="9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2434" marR="12434" marT="12434" marB="12434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+mn-lt"/>
                        </a:rPr>
                        <a:t>620 - 670</a:t>
                      </a:r>
                      <a:endParaRPr lang="es-ES" sz="9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2434" marR="12434" marT="12434" marB="12434" anchor="ctr"/>
                </a:tc>
              </a:tr>
              <a:tr h="16368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+mn-lt"/>
                        </a:rPr>
                        <a:t>2</a:t>
                      </a:r>
                      <a:endParaRPr lang="es-ES" sz="9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2434" marR="12434" marT="12434" marB="12434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+mn-lt"/>
                        </a:rPr>
                        <a:t>841 - 876</a:t>
                      </a:r>
                      <a:endParaRPr lang="es-ES" sz="9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2434" marR="12434" marT="12434" marB="12434" anchor="ctr"/>
                </a:tc>
              </a:tr>
              <a:tr h="163689">
                <a:tc row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 b="1" dirty="0" err="1">
                          <a:effectLst/>
                          <a:latin typeface="+mn-lt"/>
                        </a:rPr>
                        <a:t>Land</a:t>
                      </a:r>
                      <a:r>
                        <a:rPr lang="es-ES" sz="1000" b="1" dirty="0">
                          <a:effectLst/>
                          <a:latin typeface="+mn-lt"/>
                        </a:rPr>
                        <a:t>/Cloud/</a:t>
                      </a:r>
                      <a:r>
                        <a:rPr lang="es-ES" sz="1000" b="1" dirty="0" err="1">
                          <a:effectLst/>
                          <a:latin typeface="+mn-lt"/>
                        </a:rPr>
                        <a:t>Aerosols</a:t>
                      </a:r>
                      <a:r>
                        <a:rPr lang="es-ES" sz="1000" b="1" dirty="0">
                          <a:effectLst/>
                          <a:latin typeface="+mn-lt"/>
                        </a:rPr>
                        <a:t/>
                      </a:r>
                      <a:br>
                        <a:rPr lang="es-ES" sz="1000" b="1" dirty="0">
                          <a:effectLst/>
                          <a:latin typeface="+mn-lt"/>
                        </a:rPr>
                      </a:br>
                      <a:r>
                        <a:rPr lang="es-ES" sz="1000" b="1" dirty="0" err="1">
                          <a:effectLst/>
                          <a:latin typeface="+mn-lt"/>
                        </a:rPr>
                        <a:t>Properties</a:t>
                      </a:r>
                      <a:endParaRPr lang="es-ES" sz="1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2434" marR="12434" marT="12434" marB="12434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+mn-lt"/>
                        </a:rPr>
                        <a:t>3</a:t>
                      </a:r>
                      <a:endParaRPr lang="es-ES" sz="9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2434" marR="12434" marT="12434" marB="12434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+mn-lt"/>
                        </a:rPr>
                        <a:t>459 - 479</a:t>
                      </a:r>
                      <a:endParaRPr lang="es-ES" sz="9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2434" marR="12434" marT="12434" marB="12434" anchor="ctr"/>
                </a:tc>
              </a:tr>
              <a:tr h="16368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+mn-lt"/>
                        </a:rPr>
                        <a:t>4</a:t>
                      </a:r>
                      <a:endParaRPr lang="es-ES" sz="9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2434" marR="12434" marT="12434" marB="12434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+mn-lt"/>
                        </a:rPr>
                        <a:t>545 - 565</a:t>
                      </a:r>
                      <a:endParaRPr lang="es-ES" sz="9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2434" marR="12434" marT="12434" marB="12434" anchor="ctr"/>
                </a:tc>
              </a:tr>
              <a:tr h="16368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+mn-lt"/>
                        </a:rPr>
                        <a:t>5</a:t>
                      </a:r>
                      <a:endParaRPr lang="es-ES" sz="9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2434" marR="12434" marT="12434" marB="12434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+mn-lt"/>
                        </a:rPr>
                        <a:t>1230 - 1250</a:t>
                      </a:r>
                      <a:endParaRPr lang="es-ES" sz="9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2434" marR="12434" marT="12434" marB="12434" anchor="ctr"/>
                </a:tc>
              </a:tr>
              <a:tr h="16368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+mn-lt"/>
                        </a:rPr>
                        <a:t>6</a:t>
                      </a:r>
                      <a:endParaRPr lang="es-ES" sz="9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2434" marR="12434" marT="12434" marB="12434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+mn-lt"/>
                        </a:rPr>
                        <a:t>1628 - 1652</a:t>
                      </a:r>
                      <a:endParaRPr lang="es-ES" sz="9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2434" marR="12434" marT="12434" marB="12434" anchor="ctr"/>
                </a:tc>
              </a:tr>
              <a:tr h="16368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+mn-lt"/>
                        </a:rPr>
                        <a:t>7</a:t>
                      </a:r>
                      <a:endParaRPr lang="es-ES" sz="9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2434" marR="12434" marT="12434" marB="12434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+mn-lt"/>
                        </a:rPr>
                        <a:t>2105 - 2155</a:t>
                      </a:r>
                      <a:endParaRPr lang="es-ES" sz="9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2434" marR="12434" marT="12434" marB="12434" anchor="ctr"/>
                </a:tc>
              </a:tr>
              <a:tr h="163689">
                <a:tc rowSpan="9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 b="1">
                          <a:effectLst/>
                          <a:latin typeface="+mn-lt"/>
                        </a:rPr>
                        <a:t>Ocean Color/</a:t>
                      </a:r>
                      <a:br>
                        <a:rPr lang="es-ES" sz="1000" b="1">
                          <a:effectLst/>
                          <a:latin typeface="+mn-lt"/>
                        </a:rPr>
                      </a:br>
                      <a:r>
                        <a:rPr lang="es-ES" sz="1000" b="1">
                          <a:effectLst/>
                          <a:latin typeface="+mn-lt"/>
                        </a:rPr>
                        <a:t>Phytoplankton/</a:t>
                      </a:r>
                      <a:br>
                        <a:rPr lang="es-ES" sz="1000" b="1">
                          <a:effectLst/>
                          <a:latin typeface="+mn-lt"/>
                        </a:rPr>
                      </a:br>
                      <a:r>
                        <a:rPr lang="es-ES" sz="1000" b="1">
                          <a:effectLst/>
                          <a:latin typeface="+mn-lt"/>
                        </a:rPr>
                        <a:t>Biogeochemistry</a:t>
                      </a:r>
                      <a:endParaRPr lang="es-ES" sz="10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2434" marR="12434" marT="12434" marB="12434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+mn-lt"/>
                        </a:rPr>
                        <a:t>8</a:t>
                      </a:r>
                      <a:endParaRPr lang="es-ES" sz="9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2434" marR="12434" marT="12434" marB="12434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+mn-lt"/>
                        </a:rPr>
                        <a:t>405 - 420</a:t>
                      </a:r>
                      <a:endParaRPr lang="es-ES" sz="9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2434" marR="12434" marT="12434" marB="12434" anchor="ctr"/>
                </a:tc>
              </a:tr>
              <a:tr h="16368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+mn-lt"/>
                        </a:rPr>
                        <a:t>9</a:t>
                      </a:r>
                      <a:endParaRPr lang="es-ES" sz="9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2434" marR="12434" marT="12434" marB="12434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+mn-lt"/>
                        </a:rPr>
                        <a:t>438 - 448</a:t>
                      </a:r>
                      <a:endParaRPr lang="es-ES" sz="9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2434" marR="12434" marT="12434" marB="12434" anchor="ctr"/>
                </a:tc>
              </a:tr>
              <a:tr h="16368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+mn-lt"/>
                        </a:rPr>
                        <a:t>10</a:t>
                      </a:r>
                      <a:endParaRPr lang="es-ES" sz="9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2434" marR="12434" marT="12434" marB="12434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+mn-lt"/>
                        </a:rPr>
                        <a:t>483 - 493</a:t>
                      </a:r>
                      <a:endParaRPr lang="es-ES" sz="9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2434" marR="12434" marT="12434" marB="12434" anchor="ctr"/>
                </a:tc>
              </a:tr>
              <a:tr h="16368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+mn-lt"/>
                        </a:rPr>
                        <a:t>11</a:t>
                      </a:r>
                      <a:endParaRPr lang="es-ES" sz="9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2434" marR="12434" marT="12434" marB="12434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+mn-lt"/>
                        </a:rPr>
                        <a:t>526 - 536</a:t>
                      </a:r>
                      <a:endParaRPr lang="es-ES" sz="9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2434" marR="12434" marT="12434" marB="12434" anchor="ctr"/>
                </a:tc>
              </a:tr>
              <a:tr h="16368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+mn-lt"/>
                        </a:rPr>
                        <a:t>12</a:t>
                      </a:r>
                      <a:endParaRPr lang="es-ES" sz="9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2434" marR="12434" marT="12434" marB="12434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+mn-lt"/>
                        </a:rPr>
                        <a:t>546 - 556</a:t>
                      </a:r>
                      <a:endParaRPr lang="es-ES" sz="9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2434" marR="12434" marT="12434" marB="12434" anchor="ctr"/>
                </a:tc>
              </a:tr>
              <a:tr h="16368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+mn-lt"/>
                        </a:rPr>
                        <a:t>13</a:t>
                      </a:r>
                      <a:endParaRPr lang="es-ES" sz="9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2434" marR="12434" marT="12434" marB="12434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+mn-lt"/>
                        </a:rPr>
                        <a:t>662 - 672</a:t>
                      </a:r>
                      <a:endParaRPr lang="es-ES" sz="9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2434" marR="12434" marT="12434" marB="12434" anchor="ctr"/>
                </a:tc>
              </a:tr>
              <a:tr h="16368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+mn-lt"/>
                        </a:rPr>
                        <a:t>14</a:t>
                      </a:r>
                      <a:endParaRPr lang="es-ES" sz="9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2434" marR="12434" marT="12434" marB="12434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+mn-lt"/>
                        </a:rPr>
                        <a:t>673 - 683</a:t>
                      </a:r>
                      <a:endParaRPr lang="es-ES" sz="9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2434" marR="12434" marT="12434" marB="12434" anchor="ctr"/>
                </a:tc>
              </a:tr>
              <a:tr h="16368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+mn-lt"/>
                        </a:rPr>
                        <a:t>15</a:t>
                      </a:r>
                      <a:endParaRPr lang="es-ES" sz="9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2434" marR="12434" marT="12434" marB="12434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+mn-lt"/>
                        </a:rPr>
                        <a:t>743 - 753</a:t>
                      </a:r>
                      <a:endParaRPr lang="es-ES" sz="9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2434" marR="12434" marT="12434" marB="12434" anchor="ctr"/>
                </a:tc>
              </a:tr>
              <a:tr h="16368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+mn-lt"/>
                        </a:rPr>
                        <a:t>16</a:t>
                      </a:r>
                      <a:endParaRPr lang="es-ES" sz="9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2434" marR="12434" marT="12434" marB="12434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+mn-lt"/>
                        </a:rPr>
                        <a:t>862 - 877</a:t>
                      </a:r>
                      <a:endParaRPr lang="es-ES" sz="9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2434" marR="12434" marT="12434" marB="12434" anchor="ctr"/>
                </a:tc>
              </a:tr>
              <a:tr h="163689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 b="1">
                          <a:effectLst/>
                          <a:latin typeface="+mn-lt"/>
                        </a:rPr>
                        <a:t>Atmospheric</a:t>
                      </a:r>
                      <a:br>
                        <a:rPr lang="es-ES" sz="1000" b="1">
                          <a:effectLst/>
                          <a:latin typeface="+mn-lt"/>
                        </a:rPr>
                      </a:br>
                      <a:r>
                        <a:rPr lang="es-ES" sz="1000" b="1">
                          <a:effectLst/>
                          <a:latin typeface="+mn-lt"/>
                        </a:rPr>
                        <a:t>Water Vapor</a:t>
                      </a:r>
                      <a:endParaRPr lang="es-ES" sz="10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2434" marR="12434" marT="12434" marB="12434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+mn-lt"/>
                        </a:rPr>
                        <a:t>17</a:t>
                      </a:r>
                      <a:endParaRPr lang="es-ES" sz="9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2434" marR="12434" marT="12434" marB="12434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+mn-lt"/>
                        </a:rPr>
                        <a:t>890 - 920</a:t>
                      </a:r>
                      <a:endParaRPr lang="es-ES" sz="9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2434" marR="12434" marT="12434" marB="12434" anchor="ctr"/>
                </a:tc>
              </a:tr>
              <a:tr h="16368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+mn-lt"/>
                        </a:rPr>
                        <a:t>18</a:t>
                      </a:r>
                      <a:endParaRPr lang="es-ES" sz="9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2434" marR="12434" marT="12434" marB="12434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+mn-lt"/>
                        </a:rPr>
                        <a:t>931 - 941</a:t>
                      </a:r>
                      <a:endParaRPr lang="es-ES" sz="9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2434" marR="12434" marT="12434" marB="12434" anchor="ctr"/>
                </a:tc>
              </a:tr>
              <a:tr h="16368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+mn-lt"/>
                        </a:rPr>
                        <a:t>19</a:t>
                      </a:r>
                      <a:endParaRPr lang="es-ES" sz="9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2434" marR="12434" marT="12434" marB="12434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+mn-lt"/>
                        </a:rPr>
                        <a:t>915 - 965</a:t>
                      </a:r>
                      <a:endParaRPr lang="es-ES" sz="9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2434" marR="12434" marT="12434" marB="12434" anchor="ctr"/>
                </a:tc>
              </a:tr>
              <a:tr h="163689"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 b="1" dirty="0">
                          <a:effectLst/>
                          <a:latin typeface="+mn-lt"/>
                        </a:rPr>
                        <a:t>Surface/Cloud</a:t>
                      </a:r>
                      <a:br>
                        <a:rPr lang="es-ES" sz="1000" b="1" dirty="0">
                          <a:effectLst/>
                          <a:latin typeface="+mn-lt"/>
                        </a:rPr>
                      </a:br>
                      <a:r>
                        <a:rPr lang="es-ES" sz="1000" b="1" dirty="0" err="1">
                          <a:effectLst/>
                          <a:latin typeface="+mn-lt"/>
                        </a:rPr>
                        <a:t>Temperature</a:t>
                      </a:r>
                      <a:endParaRPr lang="es-ES" sz="1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2434" marR="12434" marT="12434" marB="12434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+mn-lt"/>
                        </a:rPr>
                        <a:t>20</a:t>
                      </a:r>
                      <a:endParaRPr lang="es-ES" sz="9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2434" marR="12434" marT="12434" marB="12434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+mn-lt"/>
                        </a:rPr>
                        <a:t>3.660 - 3.840</a:t>
                      </a:r>
                      <a:endParaRPr lang="es-ES" sz="9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2434" marR="12434" marT="12434" marB="12434" anchor="ctr"/>
                </a:tc>
              </a:tr>
              <a:tr h="16368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+mn-lt"/>
                        </a:rPr>
                        <a:t>21</a:t>
                      </a:r>
                      <a:endParaRPr lang="es-ES" sz="9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2434" marR="12434" marT="12434" marB="12434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+mn-lt"/>
                        </a:rPr>
                        <a:t>3.929 - 3.989</a:t>
                      </a:r>
                      <a:endParaRPr lang="es-ES" sz="9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2434" marR="12434" marT="12434" marB="12434" anchor="ctr"/>
                </a:tc>
              </a:tr>
              <a:tr h="16368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+mn-lt"/>
                        </a:rPr>
                        <a:t>22</a:t>
                      </a:r>
                      <a:endParaRPr lang="es-ES" sz="9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2434" marR="12434" marT="12434" marB="12434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+mn-lt"/>
                        </a:rPr>
                        <a:t>3.929 - 3.989</a:t>
                      </a:r>
                      <a:endParaRPr lang="es-ES" sz="9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2434" marR="12434" marT="12434" marB="12434" anchor="ctr"/>
                </a:tc>
              </a:tr>
              <a:tr h="16368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+mn-lt"/>
                        </a:rPr>
                        <a:t>23</a:t>
                      </a:r>
                      <a:endParaRPr lang="es-ES" sz="9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2434" marR="12434" marT="12434" marB="12434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+mn-lt"/>
                        </a:rPr>
                        <a:t>4.020 - 4.080</a:t>
                      </a:r>
                      <a:endParaRPr lang="es-ES" sz="9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2434" marR="12434" marT="12434" marB="12434" anchor="ctr"/>
                </a:tc>
              </a:tr>
              <a:tr h="163689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 b="1">
                          <a:effectLst/>
                          <a:latin typeface="+mn-lt"/>
                        </a:rPr>
                        <a:t>Atmospheric</a:t>
                      </a:r>
                      <a:br>
                        <a:rPr lang="es-ES" sz="1000" b="1">
                          <a:effectLst/>
                          <a:latin typeface="+mn-lt"/>
                        </a:rPr>
                      </a:br>
                      <a:r>
                        <a:rPr lang="es-ES" sz="1000" b="1">
                          <a:effectLst/>
                          <a:latin typeface="+mn-lt"/>
                        </a:rPr>
                        <a:t>Temperature</a:t>
                      </a:r>
                      <a:endParaRPr lang="es-ES" sz="10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2434" marR="12434" marT="12434" marB="12434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+mn-lt"/>
                        </a:rPr>
                        <a:t>24</a:t>
                      </a:r>
                      <a:endParaRPr lang="es-ES" sz="9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2434" marR="12434" marT="12434" marB="12434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+mn-lt"/>
                        </a:rPr>
                        <a:t>4.433 - 4.498</a:t>
                      </a:r>
                      <a:endParaRPr lang="es-ES" sz="9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2434" marR="12434" marT="12434" marB="12434" anchor="ctr"/>
                </a:tc>
              </a:tr>
              <a:tr h="16368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+mn-lt"/>
                        </a:rPr>
                        <a:t>25</a:t>
                      </a:r>
                      <a:endParaRPr lang="es-ES" sz="9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2434" marR="12434" marT="12434" marB="12434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+mn-lt"/>
                        </a:rPr>
                        <a:t>4.482 - 4.549</a:t>
                      </a:r>
                      <a:endParaRPr lang="es-ES" sz="9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2434" marR="12434" marT="12434" marB="12434" anchor="ctr"/>
                </a:tc>
              </a:tr>
              <a:tr h="163689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 b="1">
                          <a:effectLst/>
                          <a:latin typeface="+mn-lt"/>
                        </a:rPr>
                        <a:t>Cirrus Clouds</a:t>
                      </a:r>
                      <a:br>
                        <a:rPr lang="es-ES" sz="1000" b="1">
                          <a:effectLst/>
                          <a:latin typeface="+mn-lt"/>
                        </a:rPr>
                      </a:br>
                      <a:r>
                        <a:rPr lang="es-ES" sz="1000" b="1">
                          <a:effectLst/>
                          <a:latin typeface="+mn-lt"/>
                        </a:rPr>
                        <a:t>Water Vapor</a:t>
                      </a:r>
                      <a:endParaRPr lang="es-ES" sz="10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2434" marR="12434" marT="12434" marB="12434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+mn-lt"/>
                        </a:rPr>
                        <a:t>26</a:t>
                      </a:r>
                      <a:endParaRPr lang="es-ES" sz="9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2434" marR="12434" marT="12434" marB="12434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+mn-lt"/>
                        </a:rPr>
                        <a:t>1.360 - 1.390</a:t>
                      </a:r>
                      <a:endParaRPr lang="es-ES" sz="9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2434" marR="12434" marT="12434" marB="12434" anchor="ctr"/>
                </a:tc>
              </a:tr>
              <a:tr h="16368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+mn-lt"/>
                        </a:rPr>
                        <a:t>27</a:t>
                      </a:r>
                      <a:endParaRPr lang="es-ES" sz="9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2434" marR="12434" marT="12434" marB="12434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+mn-lt"/>
                        </a:rPr>
                        <a:t>6.535 - 6.895</a:t>
                      </a:r>
                      <a:endParaRPr lang="es-ES" sz="9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2434" marR="12434" marT="12434" marB="12434" anchor="ctr"/>
                </a:tc>
              </a:tr>
              <a:tr h="16368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+mn-lt"/>
                        </a:rPr>
                        <a:t>28</a:t>
                      </a:r>
                      <a:endParaRPr lang="es-ES" sz="9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2434" marR="12434" marT="12434" marB="12434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+mn-lt"/>
                        </a:rPr>
                        <a:t>7.175 - 7.475</a:t>
                      </a:r>
                      <a:endParaRPr lang="es-ES" sz="9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2434" marR="12434" marT="12434" marB="12434" anchor="ctr"/>
                </a:tc>
              </a:tr>
              <a:tr h="1636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 b="1">
                          <a:effectLst/>
                          <a:latin typeface="+mn-lt"/>
                        </a:rPr>
                        <a:t>Cloud Properties</a:t>
                      </a:r>
                      <a:endParaRPr lang="es-ES" sz="10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2434" marR="12434" marT="12434" marB="12434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+mn-lt"/>
                        </a:rPr>
                        <a:t>29</a:t>
                      </a:r>
                      <a:endParaRPr lang="es-ES" sz="9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2434" marR="12434" marT="12434" marB="12434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+mn-lt"/>
                        </a:rPr>
                        <a:t>8.400 - 8.700</a:t>
                      </a:r>
                      <a:endParaRPr lang="es-ES" sz="9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2434" marR="12434" marT="12434" marB="12434" anchor="ctr"/>
                </a:tc>
              </a:tr>
              <a:tr h="1636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 b="1">
                          <a:effectLst/>
                          <a:latin typeface="+mn-lt"/>
                        </a:rPr>
                        <a:t>Ozone</a:t>
                      </a:r>
                      <a:endParaRPr lang="es-ES" sz="10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2434" marR="12434" marT="12434" marB="12434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+mn-lt"/>
                        </a:rPr>
                        <a:t>30</a:t>
                      </a:r>
                      <a:endParaRPr lang="es-ES" sz="9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2434" marR="12434" marT="12434" marB="12434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+mn-lt"/>
                        </a:rPr>
                        <a:t>9.580 - 9.880</a:t>
                      </a:r>
                      <a:endParaRPr lang="es-ES" sz="9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2434" marR="12434" marT="12434" marB="12434" anchor="ctr"/>
                </a:tc>
              </a:tr>
              <a:tr h="163689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 b="1">
                          <a:effectLst/>
                          <a:latin typeface="+mn-lt"/>
                        </a:rPr>
                        <a:t>Surface/Cloud</a:t>
                      </a:r>
                      <a:br>
                        <a:rPr lang="es-ES" sz="1000" b="1">
                          <a:effectLst/>
                          <a:latin typeface="+mn-lt"/>
                        </a:rPr>
                      </a:br>
                      <a:r>
                        <a:rPr lang="es-ES" sz="1000" b="1">
                          <a:effectLst/>
                          <a:latin typeface="+mn-lt"/>
                        </a:rPr>
                        <a:t>Temperature</a:t>
                      </a:r>
                      <a:endParaRPr lang="es-ES" sz="10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2434" marR="12434" marT="12434" marB="12434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+mn-lt"/>
                        </a:rPr>
                        <a:t>31</a:t>
                      </a:r>
                      <a:endParaRPr lang="es-ES" sz="9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2434" marR="12434" marT="12434" marB="12434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+mn-lt"/>
                        </a:rPr>
                        <a:t>10.780 - 11.280</a:t>
                      </a:r>
                      <a:endParaRPr lang="es-ES" sz="9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2434" marR="12434" marT="12434" marB="12434" anchor="ctr"/>
                </a:tc>
              </a:tr>
              <a:tr h="16368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+mn-lt"/>
                        </a:rPr>
                        <a:t>32</a:t>
                      </a:r>
                      <a:endParaRPr lang="es-ES" sz="9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2434" marR="12434" marT="12434" marB="12434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+mn-lt"/>
                        </a:rPr>
                        <a:t>11.770 - 12.270</a:t>
                      </a:r>
                      <a:endParaRPr lang="es-ES" sz="9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2434" marR="12434" marT="12434" marB="12434" anchor="ctr"/>
                </a:tc>
              </a:tr>
              <a:tr h="163689"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 b="1" dirty="0">
                          <a:effectLst/>
                          <a:latin typeface="+mn-lt"/>
                        </a:rPr>
                        <a:t>Cloud Top</a:t>
                      </a:r>
                      <a:br>
                        <a:rPr lang="es-ES" sz="1000" b="1" dirty="0">
                          <a:effectLst/>
                          <a:latin typeface="+mn-lt"/>
                        </a:rPr>
                      </a:br>
                      <a:r>
                        <a:rPr lang="es-ES" sz="1000" b="1" dirty="0" err="1">
                          <a:effectLst/>
                          <a:latin typeface="+mn-lt"/>
                        </a:rPr>
                        <a:t>Altitude</a:t>
                      </a:r>
                      <a:endParaRPr lang="es-ES" sz="1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2434" marR="12434" marT="12434" marB="12434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+mn-lt"/>
                        </a:rPr>
                        <a:t>33</a:t>
                      </a:r>
                      <a:endParaRPr lang="es-ES" sz="9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2434" marR="12434" marT="12434" marB="12434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+mn-lt"/>
                        </a:rPr>
                        <a:t>13.185 - 13.485</a:t>
                      </a:r>
                      <a:endParaRPr lang="es-ES" sz="9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2434" marR="12434" marT="12434" marB="12434" anchor="ctr"/>
                </a:tc>
              </a:tr>
              <a:tr h="16368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+mn-lt"/>
                        </a:rPr>
                        <a:t>34</a:t>
                      </a:r>
                      <a:endParaRPr lang="es-ES" sz="9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2434" marR="12434" marT="12434" marB="12434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+mn-lt"/>
                        </a:rPr>
                        <a:t>13.485 - 13.785</a:t>
                      </a:r>
                      <a:endParaRPr lang="es-ES" sz="9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2434" marR="12434" marT="12434" marB="12434" anchor="ctr"/>
                </a:tc>
              </a:tr>
              <a:tr h="16368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+mn-lt"/>
                        </a:rPr>
                        <a:t>35</a:t>
                      </a:r>
                      <a:endParaRPr lang="es-ES" sz="9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2434" marR="12434" marT="12434" marB="12434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+mn-lt"/>
                        </a:rPr>
                        <a:t>13.785 - 14.085</a:t>
                      </a:r>
                      <a:endParaRPr lang="es-ES" sz="9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2434" marR="12434" marT="12434" marB="12434" anchor="ctr"/>
                </a:tc>
              </a:tr>
              <a:tr h="16368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+mn-lt"/>
                        </a:rPr>
                        <a:t>36</a:t>
                      </a:r>
                      <a:endParaRPr lang="es-ES" sz="9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2434" marR="12434" marT="12434" marB="12434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+mn-lt"/>
                        </a:rPr>
                        <a:t>14.085 - 14.385</a:t>
                      </a:r>
                      <a:endParaRPr lang="es-ES" sz="9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2434" marR="12434" marT="12434" marB="12434" anchor="ctr"/>
                </a:tc>
              </a:tr>
              <a:tr h="459636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u="none" strike="noStrike" baseline="30000" dirty="0">
                          <a:effectLst/>
                          <a:latin typeface="+mn-lt"/>
                        </a:rPr>
                        <a:t>1</a:t>
                      </a:r>
                      <a:r>
                        <a:rPr lang="en-GB" sz="1000" dirty="0">
                          <a:effectLst/>
                          <a:latin typeface="+mn-lt"/>
                        </a:rPr>
                        <a:t> Bands 1 to 19 are in nm; Bands 20 to 36 are in </a:t>
                      </a:r>
                      <a:r>
                        <a:rPr lang="en-GB" sz="1000" dirty="0" smtClean="0">
                          <a:effectLst/>
                          <a:latin typeface="+mn-lt"/>
                        </a:rPr>
                        <a:t>µm</a:t>
                      </a:r>
                      <a:endParaRPr lang="es-ES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2434" marR="12434" marT="12434" marB="12434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16782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1507985" y="228600"/>
            <a:ext cx="5495607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AR" b="1" dirty="0" smtClean="0"/>
              <a:t>Productos MODIS</a:t>
            </a:r>
          </a:p>
          <a:p>
            <a:pPr algn="ctr"/>
            <a:r>
              <a:rPr lang="en-US" sz="1500" b="1" dirty="0" smtClean="0"/>
              <a:t>(Fuente: </a:t>
            </a:r>
            <a:r>
              <a:rPr lang="en-US" sz="1500" b="1" dirty="0" smtClean="0">
                <a:hlinkClick r:id="rId2"/>
              </a:rPr>
              <a:t>https://lpdaac.usgs.gov/products/modis_products_table</a:t>
            </a:r>
            <a:r>
              <a:rPr lang="en-US" sz="1500" b="1" dirty="0" smtClean="0"/>
              <a:t>)</a:t>
            </a:r>
          </a:p>
          <a:p>
            <a:pPr algn="ctr"/>
            <a:endParaRPr lang="es-AR" b="1" dirty="0"/>
          </a:p>
        </p:txBody>
      </p:sp>
      <p:grpSp>
        <p:nvGrpSpPr>
          <p:cNvPr id="9" name="8 Grupo"/>
          <p:cNvGrpSpPr/>
          <p:nvPr/>
        </p:nvGrpSpPr>
        <p:grpSpPr>
          <a:xfrm>
            <a:off x="0" y="838200"/>
            <a:ext cx="7391400" cy="6019800"/>
            <a:chOff x="838200" y="838200"/>
            <a:chExt cx="7391400" cy="6019800"/>
          </a:xfrm>
        </p:grpSpPr>
        <p:pic>
          <p:nvPicPr>
            <p:cNvPr id="5" name="4 Imagen"/>
            <p:cNvPicPr/>
            <p:nvPr/>
          </p:nvPicPr>
          <p:blipFill>
            <a:blip r:embed="rId3"/>
            <a:srcRect l="26811" t="18077" r="9690" b="4052"/>
            <a:stretch>
              <a:fillRect/>
            </a:stretch>
          </p:blipFill>
          <p:spPr>
            <a:xfrm>
              <a:off x="838200" y="838200"/>
              <a:ext cx="7391400" cy="6019800"/>
            </a:xfrm>
            <a:prstGeom prst="rect">
              <a:avLst/>
            </a:prstGeom>
          </p:spPr>
        </p:pic>
        <p:sp>
          <p:nvSpPr>
            <p:cNvPr id="7" name="6 Rectángulo"/>
            <p:cNvSpPr/>
            <p:nvPr/>
          </p:nvSpPr>
          <p:spPr>
            <a:xfrm>
              <a:off x="1295400" y="1295400"/>
              <a:ext cx="6781800" cy="228600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8" name="7 Rectángulo"/>
            <p:cNvSpPr/>
            <p:nvPr/>
          </p:nvSpPr>
          <p:spPr>
            <a:xfrm>
              <a:off x="1219200" y="2819400"/>
              <a:ext cx="6781800" cy="2667000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cxnSp>
        <p:nvCxnSpPr>
          <p:cNvPr id="11" name="10 Conector recto de flecha"/>
          <p:cNvCxnSpPr/>
          <p:nvPr/>
        </p:nvCxnSpPr>
        <p:spPr>
          <a:xfrm rot="10800000">
            <a:off x="6324600" y="4038600"/>
            <a:ext cx="9906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8281" t="43750" r="43750" b="34375"/>
          <a:stretch>
            <a:fillRect/>
          </a:stretch>
        </p:blipFill>
        <p:spPr bwMode="auto">
          <a:xfrm>
            <a:off x="7391400" y="3505200"/>
            <a:ext cx="17526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/>
          <p:nvPr/>
        </p:nvPicPr>
        <p:blipFill>
          <a:blip r:embed="rId2"/>
          <a:srcRect l="30245" t="12373" r="10316" b="4848"/>
          <a:stretch>
            <a:fillRect/>
          </a:stretch>
        </p:blipFill>
        <p:spPr>
          <a:xfrm>
            <a:off x="914400" y="304800"/>
            <a:ext cx="6629400" cy="6019800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914400" y="1066800"/>
            <a:ext cx="6477000" cy="4495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/>
          <p:nvPr/>
        </p:nvPicPr>
        <p:blipFill>
          <a:blip r:embed="rId2"/>
          <a:srcRect l="29633" t="7525" r="11101" b="4052"/>
          <a:stretch>
            <a:fillRect/>
          </a:stretch>
        </p:blipFill>
        <p:spPr>
          <a:xfrm>
            <a:off x="1219200" y="381000"/>
            <a:ext cx="6781800" cy="6477000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1371600" y="838200"/>
            <a:ext cx="6553200" cy="2590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" name="3 Rectángulo"/>
          <p:cNvSpPr/>
          <p:nvPr/>
        </p:nvSpPr>
        <p:spPr>
          <a:xfrm>
            <a:off x="1295400" y="3657600"/>
            <a:ext cx="6629400" cy="1066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81000" y="152400"/>
            <a:ext cx="385169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200" b="1" dirty="0" smtClean="0"/>
              <a:t>Nomenclatura de los productos</a:t>
            </a:r>
            <a:endParaRPr lang="es-ES" sz="2200" b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2209800" y="1600200"/>
            <a:ext cx="4807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MOD01.A2002032.1015.003.2002034184356.hdf</a:t>
            </a:r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2242559" y="1600200"/>
            <a:ext cx="838200" cy="369332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tint val="66000"/>
                    <a:satMod val="160000"/>
                    <a:alpha val="54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6" name="5 Conector recto de flecha"/>
          <p:cNvCxnSpPr/>
          <p:nvPr/>
        </p:nvCxnSpPr>
        <p:spPr>
          <a:xfrm flipH="1">
            <a:off x="1524000" y="1969532"/>
            <a:ext cx="718559" cy="6212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CuadroTexto"/>
          <p:cNvSpPr txBox="1"/>
          <p:nvPr/>
        </p:nvSpPr>
        <p:spPr>
          <a:xfrm>
            <a:off x="216687" y="2590800"/>
            <a:ext cx="1755032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s-ES" sz="1400" dirty="0" smtClean="0"/>
              <a:t>Nombre del producto</a:t>
            </a:r>
            <a:endParaRPr lang="es-ES" sz="1400" dirty="0"/>
          </a:p>
        </p:txBody>
      </p:sp>
      <p:sp>
        <p:nvSpPr>
          <p:cNvPr id="8" name="7 Rectángulo"/>
          <p:cNvSpPr/>
          <p:nvPr/>
        </p:nvSpPr>
        <p:spPr>
          <a:xfrm>
            <a:off x="3090371" y="1603049"/>
            <a:ext cx="948227" cy="369332"/>
          </a:xfrm>
          <a:prstGeom prst="rect">
            <a:avLst/>
          </a:prstGeom>
          <a:noFill/>
          <a:ln>
            <a:gradFill>
              <a:gsLst>
                <a:gs pos="0">
                  <a:srgbClr val="000082">
                    <a:alpha val="48000"/>
                  </a:srgbClr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Rectángulo"/>
          <p:cNvSpPr/>
          <p:nvPr/>
        </p:nvSpPr>
        <p:spPr>
          <a:xfrm>
            <a:off x="4079325" y="1603049"/>
            <a:ext cx="534210" cy="369332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tint val="66000"/>
                    <a:satMod val="160000"/>
                    <a:alpha val="54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1" name="10 Conector recto de flecha"/>
          <p:cNvCxnSpPr/>
          <p:nvPr/>
        </p:nvCxnSpPr>
        <p:spPr>
          <a:xfrm>
            <a:off x="3528480" y="1972381"/>
            <a:ext cx="36005" cy="9261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CuadroTexto"/>
          <p:cNvSpPr txBox="1"/>
          <p:nvPr/>
        </p:nvSpPr>
        <p:spPr>
          <a:xfrm>
            <a:off x="1595053" y="2971800"/>
            <a:ext cx="3738947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Año (</a:t>
            </a:r>
            <a:r>
              <a:rPr lang="es-ES" sz="1400" dirty="0" err="1" smtClean="0"/>
              <a:t>aaaa</a:t>
            </a:r>
            <a:r>
              <a:rPr lang="es-ES" sz="1400" dirty="0" smtClean="0"/>
              <a:t>) y día (</a:t>
            </a:r>
            <a:r>
              <a:rPr lang="es-ES" sz="1400" dirty="0" err="1" smtClean="0"/>
              <a:t>ddd</a:t>
            </a:r>
            <a:r>
              <a:rPr lang="es-ES" sz="1400" dirty="0" smtClean="0"/>
              <a:t>) en que fue tomado el dato</a:t>
            </a:r>
            <a:endParaRPr lang="es-ES" sz="1400" dirty="0"/>
          </a:p>
        </p:txBody>
      </p:sp>
      <p:sp>
        <p:nvSpPr>
          <p:cNvPr id="15" name="14 CuadroTexto"/>
          <p:cNvSpPr txBox="1"/>
          <p:nvPr/>
        </p:nvSpPr>
        <p:spPr>
          <a:xfrm>
            <a:off x="2362200" y="4090350"/>
            <a:ext cx="3738947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 smtClean="0"/>
              <a:t>Hora</a:t>
            </a:r>
            <a:r>
              <a:rPr lang="en-GB" sz="1400" dirty="0" smtClean="0"/>
              <a:t> en la </a:t>
            </a:r>
            <a:r>
              <a:rPr lang="en-GB" sz="1400" dirty="0" err="1" smtClean="0"/>
              <a:t>que</a:t>
            </a:r>
            <a:r>
              <a:rPr lang="en-GB" sz="1400" dirty="0" smtClean="0"/>
              <a:t> </a:t>
            </a:r>
            <a:r>
              <a:rPr lang="en-GB" sz="1400" dirty="0" err="1" smtClean="0"/>
              <a:t>fue</a:t>
            </a:r>
            <a:r>
              <a:rPr lang="en-GB" sz="1400" dirty="0" smtClean="0"/>
              <a:t> </a:t>
            </a:r>
            <a:r>
              <a:rPr lang="en-GB" sz="1400" dirty="0" err="1" smtClean="0"/>
              <a:t>tomado</a:t>
            </a:r>
            <a:r>
              <a:rPr lang="en-GB" sz="1400" dirty="0" smtClean="0"/>
              <a:t> el </a:t>
            </a:r>
            <a:r>
              <a:rPr lang="en-GB" sz="1400" dirty="0" err="1" smtClean="0"/>
              <a:t>dato</a:t>
            </a:r>
            <a:r>
              <a:rPr lang="en-GB" sz="1400" dirty="0" smtClean="0"/>
              <a:t> (UTC o GTM). </a:t>
            </a:r>
            <a:endParaRPr lang="es-ES" sz="1400" dirty="0"/>
          </a:p>
        </p:txBody>
      </p:sp>
      <p:cxnSp>
        <p:nvCxnSpPr>
          <p:cNvPr id="17" name="16 Conector recto de flecha"/>
          <p:cNvCxnSpPr/>
          <p:nvPr/>
        </p:nvCxnSpPr>
        <p:spPr>
          <a:xfrm flipH="1">
            <a:off x="4038599" y="1972381"/>
            <a:ext cx="457201" cy="21179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18 Rectángulo"/>
          <p:cNvSpPr/>
          <p:nvPr/>
        </p:nvSpPr>
        <p:spPr>
          <a:xfrm>
            <a:off x="4613535" y="1603049"/>
            <a:ext cx="419100" cy="369332"/>
          </a:xfrm>
          <a:prstGeom prst="rect">
            <a:avLst/>
          </a:prstGeom>
          <a:noFill/>
          <a:ln>
            <a:gradFill>
              <a:gsLst>
                <a:gs pos="0">
                  <a:srgbClr val="000082">
                    <a:alpha val="39000"/>
                  </a:srgbClr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0" name="19 Conector recto de flecha"/>
          <p:cNvCxnSpPr/>
          <p:nvPr/>
        </p:nvCxnSpPr>
        <p:spPr>
          <a:xfrm>
            <a:off x="4803632" y="1969532"/>
            <a:ext cx="149368" cy="29072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21 CuadroTexto"/>
          <p:cNvSpPr txBox="1"/>
          <p:nvPr/>
        </p:nvSpPr>
        <p:spPr>
          <a:xfrm>
            <a:off x="4077158" y="4876800"/>
            <a:ext cx="1790242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 smtClean="0"/>
              <a:t>Versión</a:t>
            </a:r>
            <a:r>
              <a:rPr lang="en-GB" sz="1400" dirty="0" smtClean="0"/>
              <a:t> del </a:t>
            </a:r>
            <a:r>
              <a:rPr lang="en-GB" sz="1400" dirty="0" err="1" smtClean="0"/>
              <a:t>producto</a:t>
            </a:r>
            <a:endParaRPr lang="es-ES" sz="1400" dirty="0"/>
          </a:p>
        </p:txBody>
      </p:sp>
      <p:sp>
        <p:nvSpPr>
          <p:cNvPr id="23" name="22 Rectángulo"/>
          <p:cNvSpPr/>
          <p:nvPr/>
        </p:nvSpPr>
        <p:spPr>
          <a:xfrm>
            <a:off x="5032635" y="1603049"/>
            <a:ext cx="1520565" cy="369332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tint val="66000"/>
                    <a:satMod val="160000"/>
                    <a:alpha val="54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4" name="23 Conector recto de flecha"/>
          <p:cNvCxnSpPr/>
          <p:nvPr/>
        </p:nvCxnSpPr>
        <p:spPr>
          <a:xfrm>
            <a:off x="6553200" y="1961698"/>
            <a:ext cx="0" cy="30689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25 CuadroTexto"/>
          <p:cNvSpPr txBox="1"/>
          <p:nvPr/>
        </p:nvSpPr>
        <p:spPr>
          <a:xfrm>
            <a:off x="6324600" y="5030688"/>
            <a:ext cx="1790242" cy="95410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 smtClean="0"/>
              <a:t>Fecha</a:t>
            </a:r>
            <a:r>
              <a:rPr lang="en-GB" sz="1400" dirty="0" smtClean="0"/>
              <a:t> y </a:t>
            </a:r>
            <a:r>
              <a:rPr lang="en-GB" sz="1400" dirty="0" err="1" smtClean="0"/>
              <a:t>hora</a:t>
            </a:r>
            <a:r>
              <a:rPr lang="en-GB" sz="1400" dirty="0" smtClean="0"/>
              <a:t> de </a:t>
            </a:r>
            <a:r>
              <a:rPr lang="en-GB" sz="1400" dirty="0" err="1" smtClean="0"/>
              <a:t>producción</a:t>
            </a:r>
            <a:r>
              <a:rPr lang="en-GB" sz="1400" dirty="0" smtClean="0"/>
              <a:t> del </a:t>
            </a:r>
            <a:r>
              <a:rPr lang="en-GB" sz="1400" dirty="0" err="1" smtClean="0"/>
              <a:t>producto</a:t>
            </a:r>
            <a:r>
              <a:rPr lang="en-GB" sz="1400" dirty="0" smtClean="0"/>
              <a:t> (</a:t>
            </a:r>
            <a:r>
              <a:rPr lang="en-GB" sz="1400" dirty="0" err="1" smtClean="0"/>
              <a:t>aaaadddhhmmss</a:t>
            </a:r>
            <a:r>
              <a:rPr lang="en-GB" sz="1400" dirty="0" smtClean="0"/>
              <a:t>)</a:t>
            </a:r>
            <a:endParaRPr lang="es-ES" sz="1400" dirty="0"/>
          </a:p>
        </p:txBody>
      </p:sp>
    </p:spTree>
    <p:extLst>
      <p:ext uri="{BB962C8B-B14F-4D97-AF65-F5344CB8AC3E}">
        <p14:creationId xmlns="" xmlns:p14="http://schemas.microsoft.com/office/powerpoint/2010/main" val="184205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506DCB0-FE60-425A-A4F6-929D74014FB7}" type="slidenum">
              <a:rPr lang="es-ES" smtClean="0">
                <a:latin typeface="Arial" charset="0"/>
              </a:rPr>
              <a:pPr/>
              <a:t>7</a:t>
            </a:fld>
            <a:endParaRPr lang="es-ES" smtClean="0">
              <a:latin typeface="Arial" charset="0"/>
            </a:endParaRPr>
          </a:p>
        </p:txBody>
      </p:sp>
      <p:sp>
        <p:nvSpPr>
          <p:cNvPr id="20482" name="3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1D1AA76E-BE1E-4E57-9E4E-260BDA924694}" type="slidenum">
              <a:rPr lang="es-ES" sz="1400"/>
              <a:pPr algn="r"/>
              <a:t>7</a:t>
            </a:fld>
            <a:endParaRPr lang="es-ES" sz="1400"/>
          </a:p>
        </p:txBody>
      </p:sp>
      <p:sp>
        <p:nvSpPr>
          <p:cNvPr id="20483" name="Text Box 5"/>
          <p:cNvSpPr txBox="1">
            <a:spLocks noChangeArrowheads="1"/>
          </p:cNvSpPr>
          <p:nvPr/>
        </p:nvSpPr>
        <p:spPr bwMode="auto">
          <a:xfrm>
            <a:off x="71438" y="719138"/>
            <a:ext cx="5929312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/>
              <a:t>Respuesta en </a:t>
            </a:r>
            <a:r>
              <a:rPr lang="es-ES" b="1" u="sng"/>
              <a:t>IRc</a:t>
            </a:r>
            <a:r>
              <a:rPr lang="es-ES" u="sng"/>
              <a:t> y </a:t>
            </a:r>
            <a:r>
              <a:rPr lang="es-ES" b="1" u="sng"/>
              <a:t>rojo</a:t>
            </a:r>
            <a:r>
              <a:rPr lang="es-ES" u="sng"/>
              <a:t> </a:t>
            </a:r>
            <a:r>
              <a:rPr lang="es-ES">
                <a:sym typeface="Wingdings" pitchFamily="2" charset="2"/>
              </a:rPr>
              <a:t> </a:t>
            </a:r>
            <a:r>
              <a:rPr lang="es-ES" u="sng"/>
              <a:t>vigorosidad y salud</a:t>
            </a:r>
            <a:r>
              <a:rPr lang="es-ES"/>
              <a:t> de la vegetación por cambios en </a:t>
            </a:r>
            <a:r>
              <a:rPr lang="es-ES" b="1"/>
              <a:t>Hs</a:t>
            </a:r>
            <a:endParaRPr lang="es-ES" b="1" u="sng"/>
          </a:p>
          <a:p>
            <a:pPr>
              <a:spcBef>
                <a:spcPct val="50000"/>
              </a:spcBef>
            </a:pPr>
            <a:endParaRPr lang="es-ES" b="1"/>
          </a:p>
        </p:txBody>
      </p:sp>
      <p:sp>
        <p:nvSpPr>
          <p:cNvPr id="11" name="10 Flecha derecha"/>
          <p:cNvSpPr/>
          <p:nvPr/>
        </p:nvSpPr>
        <p:spPr>
          <a:xfrm>
            <a:off x="5786438" y="839788"/>
            <a:ext cx="500062" cy="357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sp>
        <p:nvSpPr>
          <p:cNvPr id="20485" name="11 CuadroTexto"/>
          <p:cNvSpPr txBox="1">
            <a:spLocks noChangeArrowheads="1"/>
          </p:cNvSpPr>
          <p:nvPr/>
        </p:nvSpPr>
        <p:spPr bwMode="auto">
          <a:xfrm>
            <a:off x="6429375" y="728663"/>
            <a:ext cx="29289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u="sng">
                <a:solidFill>
                  <a:srgbClr val="FF0000"/>
                </a:solidFill>
              </a:rPr>
              <a:t>Indice de vegetación</a:t>
            </a:r>
            <a:endParaRPr lang="es-AR" sz="2000" b="1" u="sng">
              <a:solidFill>
                <a:srgbClr val="FF0000"/>
              </a:solidFill>
            </a:endParaRPr>
          </a:p>
        </p:txBody>
      </p:sp>
      <p:grpSp>
        <p:nvGrpSpPr>
          <p:cNvPr id="2" name="18 Grupo"/>
          <p:cNvGrpSpPr>
            <a:grpSpLocks/>
          </p:cNvGrpSpPr>
          <p:nvPr/>
        </p:nvGrpSpPr>
        <p:grpSpPr bwMode="auto">
          <a:xfrm>
            <a:off x="1571625" y="1844675"/>
            <a:ext cx="7000875" cy="3686175"/>
            <a:chOff x="571472" y="1911723"/>
            <a:chExt cx="7715304" cy="4470027"/>
          </a:xfrm>
        </p:grpSpPr>
        <p:pic>
          <p:nvPicPr>
            <p:cNvPr id="14344" name="Picture 9" descr="Figura 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16681" y="2679829"/>
              <a:ext cx="7351408" cy="37019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0492" name="Text Box 10"/>
            <p:cNvSpPr txBox="1">
              <a:spLocks noChangeArrowheads="1"/>
            </p:cNvSpPr>
            <p:nvPr/>
          </p:nvSpPr>
          <p:spPr bwMode="auto">
            <a:xfrm>
              <a:off x="571472" y="2339483"/>
              <a:ext cx="3000396" cy="410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1600" u="sng"/>
                <a:t>Alta disponibilidad de Hs</a:t>
              </a:r>
            </a:p>
          </p:txBody>
        </p:sp>
        <p:sp>
          <p:nvSpPr>
            <p:cNvPr id="20493" name="Text Box 11"/>
            <p:cNvSpPr txBox="1">
              <a:spLocks noChangeArrowheads="1"/>
            </p:cNvSpPr>
            <p:nvPr/>
          </p:nvSpPr>
          <p:spPr bwMode="auto">
            <a:xfrm>
              <a:off x="4859338" y="2310278"/>
              <a:ext cx="3427438" cy="410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1600" u="sng"/>
                <a:t>Baja disponibilidad de Hs</a:t>
              </a:r>
            </a:p>
          </p:txBody>
        </p:sp>
        <p:sp>
          <p:nvSpPr>
            <p:cNvPr id="13" name="12 Elipse"/>
            <p:cNvSpPr/>
            <p:nvPr/>
          </p:nvSpPr>
          <p:spPr>
            <a:xfrm>
              <a:off x="5083438" y="3307404"/>
              <a:ext cx="572087" cy="785431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AR"/>
            </a:p>
          </p:txBody>
        </p:sp>
        <p:cxnSp>
          <p:nvCxnSpPr>
            <p:cNvPr id="15" name="14 Conector recto de flecha"/>
            <p:cNvCxnSpPr>
              <a:endCxn id="13" idx="1"/>
            </p:cNvCxnSpPr>
            <p:nvPr/>
          </p:nvCxnSpPr>
          <p:spPr>
            <a:xfrm rot="16200000" flipH="1">
              <a:off x="4360976" y="2614545"/>
              <a:ext cx="1110768" cy="50210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496" name="15 CuadroTexto"/>
            <p:cNvSpPr txBox="1">
              <a:spLocks noChangeArrowheads="1"/>
            </p:cNvSpPr>
            <p:nvPr/>
          </p:nvSpPr>
          <p:spPr bwMode="auto">
            <a:xfrm>
              <a:off x="3263956" y="1911723"/>
              <a:ext cx="3406280" cy="481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Captada desde satélite </a:t>
              </a:r>
              <a:r>
                <a:rPr lang="en-US" sz="2000" b="1" u="sng">
                  <a:solidFill>
                    <a:srgbClr val="FF0000"/>
                  </a:solidFill>
                </a:rPr>
                <a:t>(IRt)</a:t>
              </a:r>
              <a:endParaRPr lang="es-AR" sz="2000" b="1" u="sng">
                <a:solidFill>
                  <a:srgbClr val="FF0000"/>
                </a:solidFill>
              </a:endParaRPr>
            </a:p>
          </p:txBody>
        </p:sp>
      </p:grpSp>
      <p:sp>
        <p:nvSpPr>
          <p:cNvPr id="20" name="19 Abrir llave"/>
          <p:cNvSpPr/>
          <p:nvPr/>
        </p:nvSpPr>
        <p:spPr>
          <a:xfrm>
            <a:off x="1357313" y="2160588"/>
            <a:ext cx="500062" cy="3429000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sp>
        <p:nvSpPr>
          <p:cNvPr id="20488" name="20 CuadroTexto"/>
          <p:cNvSpPr txBox="1">
            <a:spLocks noChangeArrowheads="1"/>
          </p:cNvSpPr>
          <p:nvPr/>
        </p:nvSpPr>
        <p:spPr bwMode="auto">
          <a:xfrm>
            <a:off x="0" y="3724275"/>
            <a:ext cx="15716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Cómo incide </a:t>
            </a:r>
            <a:r>
              <a:rPr lang="en-US" b="1" u="sng">
                <a:solidFill>
                  <a:srgbClr val="FF0000"/>
                </a:solidFill>
              </a:rPr>
              <a:t>Hs</a:t>
            </a:r>
            <a:r>
              <a:rPr lang="en-US"/>
              <a:t> en la </a:t>
            </a:r>
            <a:r>
              <a:rPr lang="en-US" b="1"/>
              <a:t>Ts?</a:t>
            </a:r>
            <a:endParaRPr lang="es-AR" b="1"/>
          </a:p>
        </p:txBody>
      </p:sp>
      <p:sp>
        <p:nvSpPr>
          <p:cNvPr id="20489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0" y="6500813"/>
            <a:ext cx="9144000" cy="357187"/>
          </a:xfrm>
          <a:noFill/>
          <a:ln>
            <a:solidFill>
              <a:schemeClr val="tx1"/>
            </a:solidFill>
          </a:ln>
        </p:spPr>
        <p:txBody>
          <a:bodyPr/>
          <a:lstStyle/>
          <a:p>
            <a:r>
              <a:rPr lang="es-ES" b="1" smtClean="0">
                <a:solidFill>
                  <a:srgbClr val="FF0000"/>
                </a:solidFill>
              </a:rPr>
              <a:t>INTRODUCCION</a:t>
            </a:r>
            <a:r>
              <a:rPr lang="es-ES" b="1" smtClean="0"/>
              <a:t>-METODOLOGIA-RESULTADOS Y DISCUSION-CONCLUSIONES</a:t>
            </a:r>
          </a:p>
        </p:txBody>
      </p:sp>
      <p:sp>
        <p:nvSpPr>
          <p:cNvPr id="18" name="17 CuadroTexto"/>
          <p:cNvSpPr txBox="1"/>
          <p:nvPr/>
        </p:nvSpPr>
        <p:spPr>
          <a:xfrm>
            <a:off x="76200" y="76200"/>
            <a:ext cx="548438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200" b="1" dirty="0" smtClean="0"/>
              <a:t>Cálculo del TVDI-Evaluación del estrés hídrico</a:t>
            </a:r>
            <a:endParaRPr lang="es-AR" sz="2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31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434B1B2-5D0A-401D-8517-E0FA62895FF5}" type="slidenum">
              <a:rPr lang="es-ES" smtClean="0">
                <a:latin typeface="Arial" charset="0"/>
              </a:rPr>
              <a:pPr/>
              <a:t>8</a:t>
            </a:fld>
            <a:endParaRPr lang="es-ES" smtClean="0">
              <a:latin typeface="Arial" charset="0"/>
            </a:endParaRPr>
          </a:p>
        </p:txBody>
      </p:sp>
      <p:sp>
        <p:nvSpPr>
          <p:cNvPr id="183311" name="1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8CE944BB-3DA4-4677-9185-759CED651D3A}" type="slidenum">
              <a:rPr lang="es-ES" sz="1400"/>
              <a:pPr algn="r"/>
              <a:t>8</a:t>
            </a:fld>
            <a:endParaRPr lang="es-ES" sz="1400"/>
          </a:p>
        </p:txBody>
      </p:sp>
      <p:sp>
        <p:nvSpPr>
          <p:cNvPr id="183312" name="3 CuadroTexto"/>
          <p:cNvSpPr txBox="1">
            <a:spLocks noChangeArrowheads="1"/>
          </p:cNvSpPr>
          <p:nvPr/>
        </p:nvSpPr>
        <p:spPr bwMode="auto">
          <a:xfrm>
            <a:off x="0" y="260350"/>
            <a:ext cx="60721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i="1"/>
              <a:t>Triángulo de dispersión Ts e índice de vegetación</a:t>
            </a:r>
            <a:endParaRPr lang="es-AR" b="1" i="1"/>
          </a:p>
        </p:txBody>
      </p:sp>
      <p:grpSp>
        <p:nvGrpSpPr>
          <p:cNvPr id="3" name="6 Grupo"/>
          <p:cNvGrpSpPr>
            <a:grpSpLocks/>
          </p:cNvGrpSpPr>
          <p:nvPr/>
        </p:nvGrpSpPr>
        <p:grpSpPr bwMode="auto">
          <a:xfrm>
            <a:off x="2500313" y="1285875"/>
            <a:ext cx="5554662" cy="3714750"/>
            <a:chOff x="1357290" y="928670"/>
            <a:chExt cx="5055078" cy="3286148"/>
          </a:xfrm>
        </p:grpSpPr>
        <p:pic>
          <p:nvPicPr>
            <p:cNvPr id="183328" name="Picture 2" descr="F:\copia disco E IHLLA\tesis\presentacion\Figura triangulo\triangulo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357290" y="928670"/>
              <a:ext cx="5055078" cy="32861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4 Rectángulo redondeado"/>
            <p:cNvSpPr/>
            <p:nvPr/>
          </p:nvSpPr>
          <p:spPr>
            <a:xfrm rot="1882180">
              <a:off x="3491142" y="2317559"/>
              <a:ext cx="785928" cy="182564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AR"/>
            </a:p>
          </p:txBody>
        </p:sp>
        <p:sp>
          <p:nvSpPr>
            <p:cNvPr id="6" name="5 Rectángulo redondeado"/>
            <p:cNvSpPr/>
            <p:nvPr/>
          </p:nvSpPr>
          <p:spPr>
            <a:xfrm>
              <a:off x="3572047" y="3460690"/>
              <a:ext cx="785928" cy="182564"/>
            </a:xfrm>
            <a:prstGeom prst="round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AR"/>
            </a:p>
          </p:txBody>
        </p:sp>
      </p:grpSp>
      <p:sp>
        <p:nvSpPr>
          <p:cNvPr id="183314" name="AutoShape 4" descr="data:image/jpeg;base64,/9j/4AAQSkZJRgABAQAAAQABAAD/2wCEAAkGBhMSERUUExQWFRUWGR8aFxgYGCAeHBwhISEfICAeGyIfHSYgIhwmHiAgIi8gIycqLCwsHCAyNTAqNSgrLCkBCQoKDgwOGg8PGiwcHyQpLCkpKSkpLCwpKSkpKSkpKSksKSksLCwsKSksLCwsLCksKSwsLCwsLCksKSkpLCwsKf/AABEIALcBEwMBIgACEQEDEQH/xAAbAAADAQEBAQEAAAAAAAAAAAAEBQYDAAIBB//EAEAQAAIBAgQEBAMHAQcDBAMAAAECEQMhAAQSMQUGQVETImFxMoGRFCNCUqGxwdEHJDNicuHwFoLxFUOS0jRTwv/EABcBAQEBAQAAAAAAAAAAAAAAAAABAgP/xAAeEQEBAAMBAQEBAQEAAAAAAAAAAREhMUFhUXECEv/aAAwDAQACEQMRAD8AA5uyK+Bqf40hAQbyTN7XGn6YnOBV8ylI0TQZ6UF0YfhW5mdrH9sNua+NLWPh0yXIYbX1ECPLG5uR8sUHL3DWTKolSFYAqyiG6k94nv7AY5ebbReUq0sxUYvqQaVm4GogwZ9xHthtxHOtTo+A2WYhUhiSCunodxMAza84V8u5dPtro6hhocgTYaSGv6WjFumVFWi/wsGaxMRp2vPWQB38uKJThBrCmtOxCICsMIjcA2s0SflfB+YyObrFUdIQxLahYEjYDrAHvbAueyRyuYoGiJWox+4Bt2BWTbckex3xa0agKhiRrUkkAwLj6wBf5YghOC68pmjSqnUlW9NzYBrhT6K23oYxXJnqSQGeWG95JMdPlMe/fEvzhm1apTNNgTS8zCII8wYXO89ANsC8H4c1dtaFghaNTK0kdImOliZjDoJ5o4nUrVadPzOJhFAgkG5aIjbqdh88O+DFKDqiX0g2333M/m6z67YTZvl+vSzKVqK6mYkQWgLNoBsBKgb98FUOKCg9TxqRovq1orCVjbcWj94nDIrqnw+aZPQmd/09TiK50BOay6WJ+6jtJecOKnOtIEFnpgEat/T9/wCuEPGDUqNSzehWpowKQdwdUAAGwHr1HviRVblmNU2sIlVBvbb09cZ865JKeV+0LarSdSr95IBFtwV6YR8P5t00lKg1HBMwsKDJ3Ak7QN5MY1r8Kr5zU9YuiKgQKAASTJkAzAv2mT0wFHlcyrGJAuGO4AkAn6/864m+J5xKXFw7EsrUoBuQrAKx0gdLR8sEcQ4ActlS7VqpjSu6zJMgzpPQRee3XCbhPBatZKWZDFyobQrtB3ixC3tP6YQsVHD+aEURToV6lRgAkUiAx/1ERA3n1wv5QqCq1WvCirUdkqETYDYe3rhhkuYlQIrpUplNIupjSRe+xYEYT8yZinlsylfKEmpUAetRAOlgbhiAJV4J/e3WfwV756jSDOxASmkkTcEXNu8ER74U8F4Kr5ZCVCtpn1AmQD3tGEIo1w+vMUWNN7qCCwU2jWouLRv2w5bnFKa7+feCY7n17fIYBZwXl9Rm8yajF6tGoNGqAg1DUrlbyZkTNsWdOWHQSBOkkQfff+cQHL/FE0VMw7O1WrVhj0KgllAHQQZn5YsMtnaThpqaCwKTFhaB7kf0xaPPHclRqZdmZVcIjOpvMAE77xN/WcJ+XOWcs+Vo6qIFSquokSGBifKd52PYYpeG11qZUSClNl0w35T5QfQRBvtOJ/gvM1PK5emjyz0FKNDC2kkTO0EQRvbAGZ/IvlStSlDUlEVDUe6W3280m0TMk98ZZXmiiviOatPUBKprHYxPz6emAMpSzPFfvH1UcuXGkR8QH5Qd/wDUfWO2MOdOBpQVaiU00/C6gWtYH9ge+JhWfJ1I1swc3Ul4GmkD1Jksw9I8oPvi4pLqLN+EjfbrePr+mIjIcJzFVKTq6+GqyEmLbWjYW64f0ubEpfdvpEAADsCBEn1+lsXKYVVMiCSQBHysTGPzvLMOIcUeoZZKKgC1pBgTv2mMavzl4jMKYLgGFWkNVu9pMetsbchUTTpFiPNUd3I6i9gfXbE4s2b8T4RqIZPLUJE3AUxtq3vcDAdXO18vcpUKiSWpqWVR62Jv7DDbKuCSPyxPe9/4wj43xKvWatlKHk0qFesTtqvCqBJMSN8MEpLwniletmGrOtQoC+nf8RAAI2UAYsaXF9JipTZT3vAHawwNwVVo0hSfymnY6mBkfmJFh3nBOY49Rp0yfEQgXaCJHUnft/GAnuL/ANoNKnWdPCL6TGoAkGw7D5Y7AtPgmYzQ8fxGo+KSwpj8IJ8o99MT647FGnD1y1ImoqAMzeWDIA2sWO15gY85bOVsyHqhmy9IKAgYfFvJ1b9d8IuWKKNXreUCmFLBNx8QiRMAAdcUmc4Q9VTVosUqz5VmEMH8QMg+W3lxpknHBKuVda5mqChD6QJAsTa1o/LJOKLl3jVOrSL61NPV8NwUYEWjf1GF+V50plWNZStWmINKPhMESD1W8ycTJp1abCuqCmlWT52te2oAXg+1+nTEMtOL8VfMZmn4Ul9QCEmJj8x/Cvf3OH9DJ5t4hYhTbxR7dOlt/TCblt0pVHXMjTVqfAzLC3uOlu99/piubiaZSkA1gokmZLSZC+5A9AJ9sKJZNKcQUVF1VYK2Mpq3kSJJi02v0xSMr0wTSUvYkLuD+ZFPcTI74lQ1WrmEzNNGbzEvAG0QYk38pG2KXLcVqv5KS6HbbUhAUACWvYG37YUG/wDU+WSitbXJJYBCIbUCJBG4I9e+JsCpna/jVRFOUXtP5VA9rk7H548cf5Wq0UarPiyyuwA3iCdQPUiROGOW4xl6z/dtoZVLVAykAD8JMjcEgSNsOCjp5KkQGCrGqLgbjofSflgbmmj/AHBiQAdSgDtB/neMKc3zjTVQlFddUyBAsD6Dr+2CaPAa9WkfFrSzkQJJC33sdx/wYilXI9UfZ2QidNdx1vqUEG3W5/TF0mlZBi2lgem0b+h6emImpwXM8PogJpqhSWJCkGCZJYlo1dB/th1wrmGhXUgsTLRBgmNNww3A33woF5344HpjL0wTUqFQARY7xBNp/ica8v0/Ao0aLKxekpXyqWBY7wRaNzqMC3TAfOmbCUaLpBZKyOZF4FgO0XAw/atpQSQtMgGZi0epvb9ZwBq0xVUhxpV7EA3hgZAibARt1xB1MmuVzwoeZkqooDvEmJMT2JtfsMV/EeKpl6HiA6ibJfrtB62H84hslkWzdTxarEUkaQV+J33IHYbSR3AGEhVdnOZKdOUoFatVj92iAsZjc3sFF4wi5Y4cWptUMO9ZzOpQ2kLMgg7MSZPyxTcF4VRogGigTSZdiCXab+YmTvf5YU8MXwc3Vpx5MyTVy56agDqA7e3UDAFZnhIpDxUEqQBVQDUY/DUAFyRsVA29sb5ngOWzFJHZbhJD0zG+xEWJ9xh7lUhRe5G4O3f2v1wo4tlvsz0qtMhaSavEpAHzFhJYC89z/XEyqWeq9fNDK12akKatqIIhovI6C0W6XwxyvLOW1lXQMYmXkx0mCdMyOoxrxPm3KMFp6PFEhgQt5NxEAsW22jp2wv4TzG1NW+0AiHhGdNJZCLKTAuDPbpi8RW5TNkk2KhSq0xtPlBJHSAbW7YG5wAqZGozxAQW38xIAJ7HGmQ4ghBqMAVBBWPeZ/nCDmvNnMZinkqbwtVQz2soWTbuSMSdUfyrk9GRQE+bT1tdpPzibe2D63LuXr+GKtBCE+GRcWECR0ubHeMfASgCDTCkFOvp5u2+GQeEBN4ibXiffCI1yHD1pKUVVVREgADb0G+Pz7iub+y596eWJqeI0tRpiShgTpJsO8dPTH6YT5TcC07T74/O+R8qNFapINV6j6nI9SP8Ae2CtU5ragp1Uqgqt8I8ImewESD6kn6Y15ZrktVauWWtVfW6lSNIFgLjt2thzSoqGVmZewlJIJtAJ2NrxjDmrIOtI5iiBroAlgRdl3ZZm35uu2A04+lOo9FJmWPkMXWJv1IB022vfGXF8jpyvkoq7VIVgALKT5iJ3gdMB5HJVqritUq6tK6VVQV0yRJBBvsMVAy5IBZ7Le639rWP0wE7Q4wNIipTj1MfoTIx2KJuHUn8zIhJ3JVSfmSJx2Mq/HcrVOTzemsPKZR52/wApsNpg+xxc8t52o/iCoADK6Z3UXk9u1sTnMfC2r5kU2eKhpsVVR1UyJM7AXHXGWR41WrUloIYqwRVqWnTvIFrkW+R7469YjdhSbiZGlK2tTom4DCD1sLA9/bDPmIB3ytNL631sBEBFIn5C9tr434Dw+lScrTQlwoZ3JEwe57egtgHiXEEp8RWXCqacOT0G6Adj1PftidodZ3gNLM04qKxmQG6yevrJE+mIfmLKHLsKLP4qApGoAkr+UtF+v1xVZfmgQBSp1q5NpVSUm8CSJn9N8T3H6LV8zT1jwxUZU0OdohTEdPeDfCCoqH+8+UBVXSp202AsB0Aufc4bodQ1IfOb3E+kH5dRfbtidynBGeRSqOlz8Z1jpveT9TtjT/qBsrUK5pVB0Eq9MnQwEiLgQ3p6jEqmvMNVKWXbWZYyFE+pPTtj884EtMZhxUYrrTSkARUEhmE+kD9cFU6lXiOaMkrTF2M9B+FfX19zi1pZCm7KhVQoTTpjZZBO/pF/64vEK+DZBANVNQuwLC4PXfebQZ72xXcPzHlvpA9TH8bnEBxDM/8ApoK0aoqIz6vDNmAO4BBPbqN/fDwc00mcaEqQ6kMCpgG1iNwem0XxKo/m/i3hZSoRGqp5SRtcXF+kTHriN5S5bp1KJrVVYvUJZQrFWUTpGxHuZ9MeObKGYFH7xSKIaaYDAlQbFflchem3oG2R4tULIKFA+EKcK0eU7THU2hY9MORO1nzVy/Qp5cVKcsRA11KjMRb8MkiZHpgTg3L1fM5ei9SpCMAFAEsAAYAkwASCZub405iqVqq0aLL4StWCggACTuNyZANhH4sWHD8ogoilTkU6YKrBvAG895G/9cTOlSnEOU80+WnxZpwXcGzWG6kLtvbHzhOWbMUE8Ct4dNVKABBI03MknrIJO98UvEc94eRqO8r5Lgjq1lFvTCbkwjL5Skag0mqztf8AK0RPYkR2EHFDPg2YNM1BXMPAJPcCBIj1sR0x3M2YovQim0VKOmpRbbSRf0sRIPvgzO8CpZhUZyymnMFGiQSLHuJAP64nf7S+DqmUpsq2DgCdoYbxa898T0eM7z04dVVSrlVKqqlmJZZ26gTbGlXJ5zMuwJFFD8dRyDUMwY0D4bdMOMjw9KXkpU1UeGreUAXNheN4w0oZaRFyWaxN7/8AJwEXw/g6ZDNJTlmGYT7uowEqV+JfSxm2+Kmnw9WLFlUqrbEAk73EzG/6Y7mblts3SVEIDowZHJgoR6gX/T54W187XoZinl6vhk1EDeJpaCQIIiZmenrh9Gh5RRz5GejqvFPygxebRBvY/piY4vwGpk6q5glnVGhahdjBmytNwCCQemP0KgKmtSGAFgRpMx1g6o6Rfa59MK+d+OJQyzodOuqCqqb2IuT7EftgpdlOZ0qlBTAUrOrVEwB0i0E9d8H/APVlIlg70oFiCwFhFz++AOAcA1ZWktdA76QxEaSo6AneR1nBb8j5ZhOjSfw7X7TP1jE4vSnO8/vmGK5em7IphSshb9XYCfkBgnlDKVadIj4XZyWUgwBJuBYgGJH+rBvJ2ZlWVlVGpuyFAB8QO/z/AGwBxTiLZfOaxTeoatEKqgHzMrEb9IBBnFRSpXRVlx4fm/EBBMmCIncfP6YQ5zjz5h3o5UalUEVajgwJtAHUxO+B34JWrKaubcgRKUFJhdgoN7n5974ouBBFpA0goFiwXaTcmet4+mAV8Ez9NKRo65emfCaepWxIw9zGVWoFFQGBtDETI6lTcd5xPc0ZejlqfjIoXMV6oVdwpZjMuPQTfecaZblJXnxqtVyRsHZFHoACbe5OEK95nNcOVirVyCNwKlQj9DGOxR5ThFNEVUpoFAsIGOxMGX59kMh4VRarAvXYlpkwsmCB6/5u3bC3mrgCpXV0qGnXqMNCAQBeJJ369r4e8Q41Sy6a48xsACJkd/QEke/ecB8DpPUqvma40uTpSVPl9vWIEevrjeUCNwrOZdhUgVBBBK+WBv0ESI3gYF4fnlqZ2WOl6i3BPXykwfUAz2g4rkzfgUgzeIQpMxuoF/Ne/t3xH8E4b9orHMNpZA5AX/MbjawgGR3OAr8lxqkXZNallWe8jqR36fXCPn1WXwKrw66pdNjYgkfSROCH5do1QrU9VEoT5kaDBNwBfscK+cMpUAWm1XxgGJUVABVJNtLaZBEWB3vhBZZRk0jQZXSCCd9J2sbzbfHzmTg/2vLMgMFfOuruBJB6j3wjPG8xuMs6sfMyFYgbAX6j0+cYA4vzLmqVqkEVYK6W2FrEiIv1vsZxAVyjnvFRKfw1KSlGiJ2JDes/wRgziseVA/3tVtDjbWD8QMCyiN+kx1wn4Vy5UFVi9RUDMS3hKSfLYCZAgEnph3k+AGnUUh3uPMXUTp3gDoD+4GFCnhtU0qn2aopp1GJKwLMCTYR1HbfFnlSxrEsh+H4jvfYntI6dIxD8Sr1c2yikFV8oZFRj5WINt9pEkj/bGmWzWYzlPV4gpojFXKyTa5EepPf5YtFHzl4Zy7UwAakgiCAbRcxPYnpOF3I+dD5JQbsjusCbCSffY2xvluWKFSRV11ApCwzQNpkhYk37mMLcvnlyWaq0W8tElWowp0jUPMpI2Nv1xPg98wZiM3lWqKwojVDMtlqEECT6ETJ3xVcJoimqkNY6TDHtIt79flj1UztGrQYNpakfjcn6R3M26bYh+DZLOuAFdGp0mIp6wdQ03ERvNhH62xOi14vkzVy1VQAfEsJPlEd+nTcXGJ7lmv8AcpTd5qUiynqCgPlgxe2AnzmbzNYpT0o6AalcbGbsoNr+s49cM5NYl6lSqfEUmI2EiTJEb9hiizoilspUE20zYxe4EA9+2BOdVWpkayvAYQUkhpabAR++F+X5frMQxrhSLHShvA/zFoP9cI8nmXzWaOTeoxWHJZYVm0jT5iQRv2GIplwzm2mMtliQzO6aGCzMpbpN5nBScZzIqMzZQkFd1Ia994I0nT39cbcE4dTy6CnTWQD5jAkt11k3PtsIGH1OkwCnaOh7/TBCvIc3am0lHV4kAqdu57jphHzVzGM0vg0qTuyMGDLTJ0H39euGfNeTam1HNJOnL2cd0JE+5np74Y8OZXpgqSUPnmfinv39vTBSvJcAzFnesfFKxCiUUb7SPMd8KOBZBK+ZzTVV8Q0HgFh5dQAFgSbiD1tOKx+YaFNgniKXJ06Zm83EC8jtiQ4Vnhl87Uo0NValWLVGEXUm8z+U7bXkfMLOjmdovrMD19e47fvgxeJU9Qpll1zdAQSPcdPniVHETCUmWoPLGpNQO9gWjymJmL4qclSprTXQBpsQAbT3Jm/ucAjrU/s+fB6ZlNoiHTeT6qZwRzTl28OnWEAUX1t0JUjSwFj7x1iMKHzL5zOlqbA0MsWRTfzuR5tJg2FhOPPNWarVRTySzTeq9yRI0oNRIINwLW7xh7hVBkKiVEUrDX8t9+oI9J27HHjN5CnRXxJZCezRJ6QNtR2wHT4Eq0lpK7ago88+aT6G3qRjNOUdbKc1XatpMoBKL6EgMST843tieCf4XSrZ/MeNW8tOlK04sdQ3Y+ovv3xQBa+XYyGqp+dLnfqnYdxPyx94HlglStRAhaVVgonZT5lM9SQd8Oc/mjSoswHmI0p/qbyrG3UjFQLS5qoaRLL/APOP06Y7Bo4ZTgAopgAXVSbCLyJx2CPy3lHN6w6GDUQhkJ3iCCZ6na59MVeVNMKdVgJF+lhv8oOPzzLuaeY8SnTdhcAaDIB2Mb2OHdTPmqBTrLV0a9TEIwvHWRNxbr07Y1YkE5jjdXML4dAF1Eh6hEKSZBk2AAXpvgfhvDcxl1dFpeKjEPKm5BFrSCMNuG16dR0FEqFpQNKgwNxdd9XXUf1w/wAkFPwgyhJE9Zkj6T+o9cMqnsrzGwc0moOKhE6AslItNvw/7YXa2qcRVnDgqDUKOoDeQSFI7Mdj64L5Wr+LmszWcecEKDPwqSYAA9o+Xvhfn+M004jWqFoAXQGAJB2BuLdBh6izy7lwtQhoNwBus7n2BN/b0wo/tA4WpypZbaGtaLE3+jY34fxekENRagZP/cva4G3r0gd/ou5h46a1IJRWnVVgdTFiGAW5kdL3ncztjPqjuWuL6qVA1GWXQX2BIEEHsd8M+YeLrRy7MdKu3lRT17TfaLzI3xDcA4CKuXDl2u7IqCQEvLSRew81ouww8q8KD52kHcuqIXKn8ABCoGM3BMnvbFs2COB1Epoiqp0lAxJW2pjJ6RbuOgHbAXG1+wZ2nVQHwK/+KJlA0+Zh7TPscUGcySUgamoroBsxkRMmJ+uE3NeSFXJNVd6rvE6SRpXVuFUACI/FE4Cl0gWWFLi4J+IREifa2GmQpHw2UkHtJ9BvHeMRfLvL9KrlqVV9buyA6hUJMRpPoIIONzzEmRSoL1AsBfxQ0GVLdSLH/uIwCnmrhwyreRyKLsHdAbr08s2kAnv33xWcAqUzSAomUfzSBYTMfO31nEPl+E5jiFTVVVqdEyzE2LdgBFv4Hyw4yr1cizQC+XgMpUf4ZuNLDcrf1/XFR7yWWP27iGow2qmAf8skmPeFEYqcvRK2JETcDqSBJ+VsSnLebTRrZ1aq7EvJubmN+289Jw7o8yU0IBhom5iLCxJFo/nEob1UVR53CgCTJgX2H0xA57K1KvEVzGVptCNNQ/DPQi/Vto+dsEOtfPtNR9CGToXeJi0iBMfEb2sMV2SywSmBcBYAHtAi/X33+eAn6fMDCvoqUSKjaiFAMNp7GYuINu2NV5tksAjBd2JkaWAkb7KRafnjLj0ni2SLeWKb/wD9b/XfD3JhSJMMTaY2Ex/t9cRoizvM75jJ1lNFxTKELUCnQY20fiYT1iOuMOW+YKf2XLqHBcKqaQSCWmwjebxhlw5xSq1KDalAYtSEeU0zHwHqQwII6Yc5ThVHxNa0lVjMsANXsYv88BJ8qZSmaTAqPGFR2eQNYJYgKx3sN4tihbJazqp6Vf4WiwaVuD3aNp2jE9xr+5Z9qpnwM0oGoX0PPW3UgwfW+ChmszmGZcsvhUg2o1KqnzWjyCJPW9hgH+Yz5VwrgaI+IGyEdHJ79++F3F8xlsvUAeo5DHUMtTghz18oGqD1E6Zk4T5zK18xWFHM1Fp0gwbSlhUIg2O+kAj6ntguty6y1mzFGC7WZWbdR0Rj8JO/Y4DblQPSoANRekAzMoIFlJkT1nTaccgNfPVq1NxFOmlNbSNTeYxtpNwD6YZcP45TqopDeYi67G3eYi+AuTqDtQeq7earXd3O8GSoXtYDcemCvi8TNJ4rq6sJJIUspG0hhbtvEdcUFPMhljof+WwUuWUqwKg6hBBG4I69L4jeP1//AE8fdVCV/BSi63gKG7TYAifpgh1n8n4dcVZJSoFpuPykE6G/0mdJ/wC31xnzJmVC0oId1qoVG5F9JNt7Md/fE9ms9nK9IoKFRWqKR5nAWBESdybTbfB2R4FmwWqVmpmFJVFBI1bzvft8++Iqgr8yUKTFKlRNS2Mz/GPmI7LcAy1RA9RXZ2EsWZlM+oUwO0DHYuYmHjl9ozmb88sNAABtpvPzG0d4GNKn/wCWact95SDTEXUkfLykCfTHrkHKBaGvdqlyReZ2E9x+874E4vxwpxRgimoxp+Eg1AaWs0mexkn1OL6gnjeTFKpSzCsF0kpUItKtMT7NGAuL80AU2FIQWUBibEHa17T/ACcZ1OEZrMH7+toXUVKIJCxJG9ifrvjPjXKdNMszUEJYGWZ7uwjp2A6iBhB3DOB1aaw9Q02rOpKoJIkEeYyL3nqBh5lqFPL0CjKrnUQggFiTMarfEW6Dp6YD4TxanUYMLNp0tM6ksLbmwgge+HGWzCqGZ4HefzRdj6X6+2FIhsvkAmfKVl0hiDoHwPDTc28oufWMW9DhtMh/DVFW6iBEkr5lIHTEtzpVX7RQajpZgUKkmQW1QAenYEeuGeWo5yahLU6cn4TLEEjcMsWgeuF2Qr5NzRQ5pNMlfOLkDoCpvY2EH0OKPI0adMB0LM9R0ud2J6kkR5RsLW9Tif4VyjUrGrVeqyl3ZGCgQdLbt/3DGlTN5jI6PFfXTJ07WtaSe4F+uF7oUvMFaMu2sqNRCb3MmD6at7YTcb4xQq0vsqTUcnT92C0Kv7n2+uBsrnEqVBVquJRJpo0BBaNW92nve3thlw/N6qyuJCC/mABI21QItM7/AEtiRbAfLueZwKRcUnFIJpIIa0gG8CIBO25Hth4/BKLKaWgGn4cAzcAnzGPzfinqRib5q4rRXN0agZT4YZiwPxQAQpI2vOPozeczhItQRj3uBfoPN9YGKhxwDOVGNSnUbW2XITWPhqKZCH1MC4+eNea81GQKjdmCkntIv9P2wJk+ViaYNGu6sBN40kgG5FwLEiw7G/VZmM6XqUKOZXw/DfU4izkABQOkTeNsT0V2U4bRLAmmhKnSIHyBtgD+0CqiZUIqgMzWAAFgIj2kj0nBeezqU6bOksAurpvMwPXfE9RbM16fiuIdiDSAgeTrqk/Ceo3IHscX6KHIqUCq4OpFWnP5jpW/tNr/AJT3w9y9IrJabxM3gwOv9O+JChwzNlQfFpuGAYSCDKnbqADtYdPc4JzmWzyU3dmTQolgNR9YFxt+vpiDHmMImfy1awVtVOo2qYaIEg9DO/sLYbZfOpSCDUCGWWJMRH7gk4l+DcGXN0fFrVCy62PhIIiCRFr7gGfTDDJ8u0cwlKsy6nekpYS0CwuomN5kd8UFcy8bo1aDIhFSqAWpsqmUYXkEbe+2HXC8/qpUqkr50DsZFhF5Pp/THlDQp0WMJTRBLCAACJF/c4/Ps7mK1OlUFJWOSkBHYXUEiSv5lBNgQLHEiqnmXmZCjZeinjPUUgaVBsRvewE9THpOCeX65p0lo1CfGVV1ybiRI9xaJHbAvA6FGiqml59Zl3Ny3Zie3YbAY05hy2qtlxSdadR9QLRJ0gTEHfzEXO023wBPHiGpLaYemS3RfONRPpFvWcMKGZSwDKTMjptYj/ziV4/wRqVBqjVXbQVL6YXyggtFugOob7YMocsLIitU8x1N8Ok2t067mInAbc/1lFFFUA1alVVBAlxeWIi9gL9L4ZUHQUtCFV2jsItYd/lvhRmOFJSzVFQz1HYOx1kQqAD4QAAGLECR0F5tjfP8rB67VkrPRLJcA+Vj3IP8dhfEVtxPnNKYC0walVwNCj+R6X9I64VcEy5r5jMVMwuqqlRdKNHlAQaSo2k98acuLTUVECBMwpOokEOQNjJJMGOnfHcyOKGao5pYQ1GFGrMwwMQT/pi1vniinK6nVZgxI2i/6Ge+Pr14OkH4dr9vfvGAa+Z80CC2iCTE2O3pv0wSdBAJaCO/+204IR8byWZqV3ekvkMRLKNgAf1GOxRJmaYEav2x2GVyQKEo66mnSChBERGljEC20m/tj884ZnlXPLUqwSQxU6rBo8tz09++CsplM5WQVZIpuCQah1E/9s9el7+uB+W8nTqVKr11FSmmm/w6dRglRfYDbrjU1lhX5Wuquq6wdRkSbkgR8/fDTjGfSjRZ3Bu0L7wdvlb2xIPyiDcSjFxojzBQdp7dy3rHTAXEMnmhpoViXUGVqAzC7GSBB9zcYmFD8Oy9StXasrCnoBJcCxZvwx23JxTcI4PWqupzXh+ABZFnS5ixiwAHWe22MOFZxHVUy5E07EQZuRHT4jBJI6zGKrN5mnSBedKARYDzE9vY/vhakQD8OFTOxRULSpVNUKIQadrdyRitzTP4mpELFDrqAkLqBDBQJsTsR6DtiR4VxKnl8w8EpTqISAxk6hsAbCDffeIw6y3NVTVBo61ZQwj8oG7HpeYMbE4VYYcN4o9dS1MJSVjAm5BBvZSBuNyb9seanCzVzJq1AXpUzopoNi34qhExANgMTfAuKUqMIxIDsWVoI6gaWmxFrEdcWT8T0qSCFEOYgnV+Kx6dfrGJdKXc9cOAylV0Pn8pPaLC3zg+hGPmTylKvSpuwLpUQMQSRLReR1vaTOA8xUq8QAafApkxYEs5AuFmAbGAdr9cNclyxRWlHhyYOlixn3F7E7j1GHgE5o4Ar5ceWGEimoAAJPRfXcAD0wDy9xDXlvM3nVhTqD1Fln1K2nqcfOF8RYpWOmpWekwp0zAYgKNUE2vJ3A3jeMYJwrNkVM35AXIU5f4rLBhu5H1xUWVLi9Kn5WdEMfAXUR9b9euMOKrSqZeqzqrhVmRHqRePX9fXA3L3FhmKZq01RY3T8rDdWtYDcT0IwNx/j4VClNQ1Sq2lwADJIj6/0w9CTgPAqleizLUApsxin+aO17SwjDzgef8AHF4RqQK1EnaJiBvtH0xvyvSbL0lpkrCuQRuRqMj3Fzf3xjxnlwF6mbo1PBqKCzzcG1we4PY9+mApOE0mChgoAnbtO3748cw8UKZeo7KYAg3kG0R73nE3w3nmFIqrGmZYTpMR1/Ntb274F41xCpmkQE6cu0M5jzAGALb7HrtJPTE/oK5R4fmKdFShpQ7GpoaR8V1kj06Ab49Zqk+RSk1SqrUhVChYIgMSfin4Vv02jFDwxrhIEWAja2wHyvOAP7QM7RXL+E+pvG8qgDUelx7enc4dUp4iGzj+EQy5cEFyRDVCDMKI+G/xevtiqp6aiBGVTTgQvSPXEzwjiDKFpVwErKnU2dREwTaR1F4wzocwUKag6h6idu4M2kyb4BZm8q+RzJKAnKVF1FBc0++n0m8evphlw/OZd6xem6s+kKxFzETAvYe1pnCfivGa2dASkNCB4LxsBufWAY7SfTDQ8s0mVVRfDZANFVQA0wBqiPee84goM9Rp1EjSHUzrUj4hFx79Jwj5Prl8khMElD4Y3K3gAk7lRF/TCutxfN0Scq6jWQRSrTCH1I3DR+EbnGfDuFZuhTQDQ42VQSvW5kk3k9sVTfjqmnmEqKdVV0NKkp+G41AzETqHm9P1bNmPD+JwJAMkiCY80elv1xGZqjWbOUWrgqHRjTp6hKMLNqi1xefX0wyrcAp1K33iFgFJgsSpkiJB7YDTjmcObqCjlQHKgB8x/wDr2ICdZ/rhJzFlq5ahSzNTUjNOpBBDKJAMzM/1ti5yNFKQ0BNCdI9pPuB6YQ/2jOFoUj+Hx6dx0F5jER5fgbgL4ebqBmGoBgrCLb7H+uPo4NmGJWrVJF4NIBBHcm5HyONq/FU0gU/vKi6QtNT1vuYgdPbBeTydQDUXBYyzjT5fZbggAj5ye+Cs8ny4dC69NRgI1lmlosCfljsG0cu2kaqhUm5CUxpE3tqv9cdiCf4myZTKIgUsSBSQKfxFTHpAa+FvDeWK1BKgNVJqAagASQbwB3BmZtgXK8X+0ZmiaqtSCGaQP4jJEkG5gXsBtinFI+Zgx+8MC8rbt2JvjfGS1DmMoWqEJXpKAzSQrDZZEWaNvpgzN8ZUZWpUhqbstQKSLyJWLEjsMY52mKhNKn8KMviHfRBVoWbE+UTeN8Af2gcRHh0yrSXDGRaVmw/+X1K4naJ7gWbrUVLJQNSnUPxIDqYr0BEiAT19cNclwxs2zLVqMmglQimwtO43a9wI+eHPB8uadKlSQ6vDXzEQBOoG473I9iO2Msvn0y1V1zKPTetUZi5g02MWgz5TEi4G+LQNxXgdGn4FJKYHnIAbZgLux7zYX9+mHPFgRlWgeYIFUgXk2WPS/wC+B6h8dkrqdIpLCJ+Il7Bmmwt0HecNcwFdGpNMjS2ofDq1Ax9REYgWZjlyg9NadQBoQKr7FoAmPqTed8JuJ8ntRpa8qXEatcsZjoNOxgb/ADwz4lnGbO0aUfBTcsBG7WEz6R9ZxvxHmxB93RHj1iumE2FoJY7KNzfF2aJ+XuLJWy5oABalKnp0nrb4htufphhxji0xlKKl6xFoPwgLZienpG5t1whq8tClmqIrt5qxIY0zCgkHSqxusxJO5xc8C4clFdMHcBmIEkfTYXxLoRHBuPChSajWVqTk3JXysdiS0TMdI6DFHwnOp4SqjliCCVMeUW2i0R+u5wsVhmeI1ah8yUhpWdto+sA/XDOtyxTZi8NSKQQUMNO1rX+c4BVzNWqUGrsAnhlwxC2kxYnrIK3ne2CuFcLWlS8YkPUeCWm0mSdPobQdzGAeectUp0CHqGqCN9AUoRsWIF5B9O+CaHAsxSoqKGYQqCsKy6hcd5m59NiMXwOMoiBqZ3PQTvMb4Uc159mihTJ11HAgdZ2AMbC5PbAb8Tr06po1BT1tpbUhICg21P8A5NrWP749Gh9kFKuxqVVaxZQD4aGPMIGx9pjr3BpmilGg6hY8NSQCBFovfvMEY14XkQtKirqTCBWjdpX277424WwZTVDK6uYDSCDPQx77YE4jm1yQALhlLR4V9aTfyHqg/KbjYGIxPg0TgFXLMq5avopsSNLjVpP5kJ2HuY3wDy3TFSvWd71qT6QT+WNwCbA3NsPsrxDxz92QaKAFj1Ym+i+0AFvmvrhXxNR9pq1slVUllprUUDXe426+U3iYO+JVFZ/gS5kq1RdQSD8zciO3SN8Iv7QOCJSy9J0RUljZRFoX5d7e+G//AKlmMoA1VPEpAEFkElegYib9e2BeOcSp8QajRosUWT4rNY6eyhuskn0xcmDQ01ZKQ6GnYi14BH7HDLIZ1gNbISCB8MSY2sYE274SnhFZFRKNbUggKGUGABbaPrjQ183RpM7pTemgLM6G97TpPv3wnD1652zKHJv5fNUIVVZSDqJF97Geo74Z5ZWWnTViWZFWSYMmIn64nclkqmddczVnwk0+FTIHeQzDuZ29sGVx4KiojlbXoEzqk/8Atz5lfeBse3XEBHNuTcpSrUx5qBLuQRdTZwQfQWxpQ4qrUhUQzJWDaCNv+DG3DeDeSo9fzVHUeVmOimIOle07y3c+mInlzhFN6dUnUhFRvKrsNEbAGRuLzGxwVepmR5gYJm0G8bbdPfE3z7m1Y0aU2YlmNjYWETsZ/bBK8n0TDsahLmNRqGfb+cCPyylSu1MO4p01XUTBOs+YASOikT3nD0MeDK9LJ0Q0lnUzIEixj9D8vlhtlxZQd4II7WwgyHGlo1GymZYBx8DkadQAGkkyRO4gflO2Gua4mlOSrBoA2kiSLbfLbocA6WgSAZbbHYkF4zn3GoU1UHpe30x2BkLxLgS5sIZNNwbOBEHf0npcXnC9OGcQpGDWRlEEFtgZ/EYmcOjnyoJpJ4ujzFVb8O9j+aLjH1eL0K+oufDFODpqgBo6NYnUJ6T022xrbCYznEczl3LVAkNeoimNREqGuJNu1ox4zGYWpUWtWpvSVh+LYMACIEDpcD1Bx44zxKlmMwpcFaJYU/UIOpvaTE9gTExiyZaCuzuyaGAAkDSdIs0nrp69Z+lUPy5xemab6XEgywJv6G8b/wAYQ87cepZgUaYLlQ/3gXczaADuYBIO1zjxzIaGaqoMuQAt6lYLAudiRA6T88H5Pl2iyqREabtY1ImI3gGYsPniT9QTwnmOgzzIACkACx6iL7NhwOOKZI0y29xAYebpvYfpiO5t5aSjSWtTsYgFT6E+abk2wfwXljLZmijkMjMgYIG79ybmf5wv6pVQc1uJHW2oOCXCtpJBiEFwQdjE9MVOVy4pE+EEQQw0raexPWYB3vhBzDyYyqpyw2IAAswNrzub9T3xpk8lnQxDOZmGhAwb3NpjbC0in4xlxUOXddkZWnexUoYt0MH64C5n5h8KkgokmtVOgJNzI6/Wfnidz2fzXjLlah0o9kZhB3nYbXt198dxHh7UfvnqMwpuil/iCgm5UbgxefTfEk/VO+XMuuXNNCNRnU5OxJJ/awBPbDmrljVZylZwq7hSLzcamidrQCNsIa3D6RAjXU8QalGosCTtYmCbj0jbbFBw2mqoFRURYlgogAi20CZNpwv6iY4jkaTZtaLO+kVNeiozMCnh6huZI1CDM4M4pxvRU8PLqr132gQqqLy3SLyIwu540PXU0WbxiABpuZAEdbArIPpvjzlcvVoKc1TAqIwDVg1iCoOoTe0yNHtihpwzJeGrsx8Wq0PVqAbnoqDsOm2HWXpUjSUIQysF09RpmYB6x27DC/l2p4ieKs+G4BQGDpj4gx77j0jHzm+jRpZebmpVINPQxHmI+MCQBFiT9cQZ8Y5ZpZanVq0TUplVLlVfyTAmFIIiMZ8ucJBoCtUhq7JqGu9jJgDtAgx3xnm83ma1BaQC6avlZwZDKR+GSCdTCOm+PvCuMeGEl5pgaKc028QlVjwzEiRBkR07GcN4UPxjItl6ixUNOlmE01BsFIAIK/8Ab5Z7d8UHCUp0dCogAUGQIJtbp13wm5q4zRr5Y00Vw6AFQUZSIH4p2GmfoMYvUrtRWrSUjQup9QOto0yE7TB8298Oiuy7irQQ76lDdoPX13ws56yRbKTTTUyshOkSwANyIvt2wVw9qZCsjKw0yOnSVt7W9yML+dOM1qVNfAjVWbw1jpI6foZxJ0GcF4xTcWYMhvqG4tF/p+uO43xFPCrCdIKMCw/b3JgYS5LlVET7t2p1Fa7q3xCb6hsTIPsIwPzNwdMvlxVV6jMHUgMSRDNFpEdcUE8oZ7+6pSqEpUWLNYlZMG+9otvbD6jRYzq0ydImNt5IPrhMOEoaVNKqj7yWqG1mBgAHYbkY1yvCMwEX7PWBURFOsvmHo7T+oj54iqTOanQoJOqAZ7RBI7sJnEHwojK5nM5clqkw4cAkxAjUBsRA9DikZ864EJTSoGvqaRF5iLEGffCzlt9das7rFcsVqDe4sAPSMAS3FXpaGNGo9FQCWUyQbEnTMwL/AF2wbwnNJVqVK1MgpVYEKL7KoLNOzW2H7zhtlii6Vk6lAG9zuJ9rR88KOK5Wll6xrq3hF1YGmgE1DFnA6EGxaIOAzzmWp5uq4ZFNOjsTuWjzQZ6HYjqMD0OTqagPRZ6bgRHxAieqmbSJsRhXwTivgIiVg1Ju7L5WaDJBG8kyRbtGKDNZ+pVpzQpjSoB1MSssLgKIk36nAdObTyk5Ux1LuD8xoMfXHYWcN449WmrmpBMyNAtBI7jt2x2LhH3k7gz0aI8YwSAAgMwoJuf80HTPTCPmWl9szZpUo0UYV6gAA3vHc2gDvOH3NXFRlsuRquywg6xeT7Axhby7wx6NIBlg1iC+o7CfKLjeP3xqfrLjwamyfZlQINRNNyNzF/Md5tIn22wur8AqUaaPUH2imnlel+Kn6LuCP/ti/DKgapGqBqEdZtEbbDfA+YzSaWquNOg6mAE7i1h02+pxMrgCufpPQVqZAoEL8OyxIZWHe9h3nCngmuo9Tyn7NUk09RupF5XrotHuRHXAXB+XxWJqIzUqTSWpqZB2AB7EzMi++K6lUDEU1A0hgQVNh2AjpbbthwIefQwy6KqjSTLEdDEfyb4a8Krq9CkEhRo1Ko2BECxOxXqPXBtenTdlVj5egPftfqAZ9LY/O+I52rl69fLZZiaRMC48pMdfXaPbCb0cU3FOLHMEhQ32ak2moQP8SoDOkdkBEnvPrhvwmrOpxfxDN/w9enQN+/bH3ljhPhUFpAAqqeZpEFjc27ajMn6Yy4lx7L5VAbAgFWUH0iNulvmMBNf2kE08xl68ysgg9bG/74c5niGVc+FUqUlJW4aPcDex+e2JjmnNVczTWqVOlf8ANcibsFIG5E3vbFLkEoKBpRXpMixCg79x3J6HvheBFy9w1HqVMuz+RXDU2VzYE30gH2M9JOG1HlFhIOarlgGgFiotMXmwJ3nDHN8r0HpnyaIkhkMFSL2PQYnuGZ/N5zLimGOlSVqOTLMAZ2PWCo7frhnIK5R0uGqkBqqFlqajJEGBc32/nD+rQHh1EVdPiy2kqClpBOmRczttOnCHiHLT0FSrlWgqv+GROsbmdpm9t+22NMvw5uIKtRg1KmlvDVjdvU/hgxAi4Mzia6MuUuMLl6D0mpvU8NyoNNT5puZnbb98OeFcGaFr5h/FfQFRSsBFIuoA3MHc+uJvhHGhlHzCVCRTWBTBBOkzFzvEQZOD+KcZNUrl6LahWhVak06VMamMG24ta04XKx65RDLSpg30vUCTexaA0dvi+g7YJ49ws0KvjU5ZQwepTNwRYMyWswiT3+uAMxk8zlKesVgVogeTT0WLId9sE8Y5j8dvCys+JVALMLhFMSfT9ze18PoL4pmUOTzLFtQemxRtp1bD1NxftbG/C83TqaaasQ3hgsjggzC3AImLHaRfCLiXLrZWiWM1aSxrpsZYXnUDYGCNtt8OOG1aGdCPAqxEdGWJJg2IPT5DAA82cJo5XLGtRQ0K3wqFaI6mflJjrbAy8FzdJkc1PtARtQ1EnpEXNve/TB/ORU/ZcvqYrWqnxSz6mhYOkE3E4okQKpadhBm52Ee97epw8E3R44FqMtValGoTJDiwMxIYW9L+mNuc+J03ybIjioWOlRYmZnvbbfBfOqzw6qaguQBMbGRsOlhv74A4TwOiuXyvk0uV1kix+GSTbvhABS49Vo01p5qmzaYmoon5OO9xcYpcnm6UgB1DABSxsZH5h3v/AMnH3i2QZqFQqodwshSN5gR7hbD1wpAyrkUqyIGhQErJBkWgExJgzY3wFDV4pRU6Uqo7NcoTvPb27dsRvAuZ1FavVfys9QlfKbiAO3wgjFjmctQSi4emNKISSZawEmdXzxHZXg5pVPGpUtVCsoL0bali8p0Im8TNzG2EU9yXMVVy3h0TLX1tsDssKLxF7xfC3h2S/vFWnmCz17OuvYixIEkwAYI9xih4PWUq7Ux920aLR6MCNwQQRe9sAc2DTSTMByKlEeTrr1fgjuf4nviA3PORlmKiSvm99Bv8yAcaHiVOmJlirCVhST67TbY4nafPVIA03pVJgFhHlE9J7HqTbAA414tIZaiNTAQasyVFwBEXMWmfXFGPE6HiVnfw6o1MSNAEEHY/ENxc+pOOxT8P4LTWmqtpJAuSTPzx2M/9I/P6ecOazK/aDBCyB+FipsE7DrF5vh5m+cSzGnSR6zbL5dvUk/8ABjDmXhHh5kVLqjEva0Rcgdu/zGH/AATK3NNQIIEtEb2n+mOrBVkuaqKIKNcFaqsS/wCUtMiDtYaRe3XC+rxmvmtRppCA7k+QW27s3oLScVGZ4FRzNMHSodQVLruYi7bT1E739MI+BZvWHyjL4VSmvlI2Olrn/VBi1iNsSNPHCuA0qtDWtSpr3YiRqJ3B20x6TseuD8vyxV0qmXr+FVmSTaRG1t79elsDUJyeZqK8eHWXxAxMnybwBa5Y2joOxxq3NdWtTC5ai6VnEBwZMT8QEWFtzt0wqF/GBmKJemKxaog1SG1SYB202J7CN8DrxVaZoirRRVlalRVmdUEeY9xYx3xTcD4ClGlcmpUrStV23teEnoDed++FHOeRXSzoBeEabADpHrbr3GHwphSzmaRCKWhQ0AMDbzG0ksb7DbbHqhyrUOYRq4V2uzQ0hSeumL3wBw/mOnToo9ZGkKqyBItHmsZ2A9sUHB+PUK5MVAz3JAmSswIm3Uf7YyrbNcPoVGKuBp0hXJtAkzB2mRsdvY4j+A/3fM1kKNoqoSkDUPKT5o626jtin4+yHK1JeGYeURJIMwI+knphHyznfEyRQ1Uaq7FURiPKo8oPeAZP/jFB1TmU1QuWyql3cNqcyNA6k7GYv9MfOAImXrJQaVTUGSoxjWSIIDDyzOw9xh7kMqUZTfSo0g79JlvXUd9rdcbZjhyvlxSrDxJMuVUCbmIA2YfmHUe+IoPjuYGvwyumSVptsNRBYr6MVkg7WIt1d5PMoURmhe5NiFjY+2JDnAeFlW+9LGQUaoPOChEXWATYjVHeZmcAHmerWpKtOi51kSdpm5F5GmSTPoMMGWHBJzFfN19Ih2FNFOx1Se3QAYcZDl6nQc+CBFSQ/eAywymbCSJX/L0uML6NHNZZGZaBqipVOpE/CVEAfDMmZna2HFFM08EqtEAMB5WJkwepA3GFI+858RWll6gYk1CGCDqZIBiLbG84w5Y4QiUKYUISZLssXLMWUEj8u09sLOVwauZq+JNSpTfTLWUKQbQJvM2ESYw24xwBstWGYyiswYRmKSW1qSBK9A4P/N5nNH1R0aoqJ8JEoRDDeDHzxD5bIU34jVpoAFWmNIUxfqZHUYPzHO6UapSCwQkaG/xFb0glYv69cTPEM1TqZta33iUW0rVEEAgR5Qe1gd++LIHPMGoil4bvWqBxUVAqsyBd9TC42gSb+uGeU5oo1GA1+HUU/C4KkncLeCDIwTwZaKtUFHRo0KYRpjczMmb2+mD+Icv0s1q8VVBceVvxC3XpHp6HEtWE/MPFXzhqZSjo8NVGtnBPn3CqRAtaTeMeuC5llRMvXXTURIpmZWoE3KsNzG6m4xPcL4p9nNWlUkPTaAQDLA9TPxea07kRj7W4g9M0j4bK1N/EQAgq4mConbysbf7Y0j9EyeaHhWMyLSDE9YOEfMlZq9SjQW4B8SpA+HT8C32JJkx0GEfFeZRUy/8AdiyMxBqEKfIdyII3kQYBjB3D6SrTp1KDFw8FpNyY3k7X7+2JhWmazmZNOrRZWfUpVao66gQAywSG6dvbBPC8zrp0zTMBABB3VlkMpHSMMcsylRq2aTBsQPWfbErzgtBAzUqhp138ppps94+8WI2m+5xATwjjCZV62WeoDRDFkqXC+bzEatpVjv648cVzH2qtTiDQS4qA2Zz5TfbYW9T8se+GcNDKRAPiKUgiwt06fPBCOIFHSQUAkG0REYdUyyOSogKHCd1JG3WL9MB5/hanM0KlLTClkqwQLGCkRvsR6Y1Dk3Ig+nX26z6Y8VK5UGBPb0/aL4h0avEStmS4/wAwx2FOqp2/TH3FE/zHxWnmE8KkWLK1ibA2AtN9gJmJw55Fz/iZcTJqU/u2J6xcH2AaO9sdjsbczDJnwamhgChkBgLhiVJ6/DBNv3wor5MDOnMJAXRBUbkmBe0REGxx2OxJ0IuZc0K+aytNrpKi1j5jJE+m3tin4S5Y9rxa3wzpA7ADHY7GvEPaHCwyqAYWdQtedwfTE5zzxQUtCqJWvqVgen4ZB97iZ2x9x2Ocu2rx8fh1Hw1JTQwOkhSSLQOu87XxjxXk4OyvRklYEE6Ss3iRE7+uOx2KiZzNapUzqpVZoclTpIEm433jp++LKpyzRrHwmQL4cKpWxEbgfWb9sdjsa/1olC0uX+IZP/AqrUpFiNL3A9fMQQCBsDjuDc6s9TwHUKzGUKyQQDsZ67ntv1x2OxJuKVcwM2f4itBTppqSseiXb6kHFmuWGXBj8o0T27fT9TjsdhfEMcrXKwOkEmd7xc+uD65UgAbnYY7HYxVj8l4Zxr7Hn6yuCVc3KxKwYB6Tvtit4/zqcrTbUupzanGxLCVY9otv1/TsdjpZsgPgPBadDzXq1qhks28/iIJsL4erwynUBD01gfrPfa+8x3x2OxzauqnMpwOnS4kfAbyqmpluI1EgDaCLYa57m2lSovKuxUwQIkHsCd4747HY1JlIkcnxlamZrV3nU5uhvAFlEiZ/2xY8HoKw1CGDdx9THS/btj5jsT/WiBeBIrVahAGg1mTSR28rR6EqTGOfkJQ58Cq9A7+UkqCZOx6bY7HYluFwVZnP5krTy2aVYqjyspuRfeDYHSevywxzHK9NkNMuwLCEcj4WF12vY47HY1dU6+8IzNSlWTL5lQKwXUGUyrqTE22M9Dig4i6ml4hSYue9ok+/9MdjsS9C+o9yokH9j/XH0uDJO8kD/wAY7HYqPa6Y7Y7HY7E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183315" name="AutoShape 6" descr="data:image/jpeg;base64,/9j/4AAQSkZJRgABAQAAAQABAAD/2wCEAAkGBhMSERUUExQWFRUWGR8aFxgYGCAeHBwhISEfICAeGyIfHSYgIhwmHiAgIi8gIycqLCwsHCAyNTAqNSgrLCkBCQoKDgwOGg8PGiwcHyQpLCkpKSkpLCwpKSkpKSkpKSksKSksLCwsKSksLCwsLCksKSwsLCwsLCksKSkpLCwsKf/AABEIALcBEwMBIgACEQEDEQH/xAAbAAADAQEBAQEAAAAAAAAAAAAEBQYDAAIBB//EAEAQAAIBAgQEBAMHAQcDBAMAAAECEQMhAAQSMQUGQVETImFxMoGRFCNCUqGxwdEHJDNicuHwFoLxFUOS0jRTwv/EABcBAQEBAQAAAAAAAAAAAAAAAAABAgP/xAAeEQEBAAMBAQEBAQEAAAAAAAAAAREhMUFhUXECEv/aAAwDAQACEQMRAD8AA5uyK+Bqf40hAQbyTN7XGn6YnOBV8ylI0TQZ6UF0YfhW5mdrH9sNua+NLWPh0yXIYbX1ECPLG5uR8sUHL3DWTKolSFYAqyiG6k94nv7AY5ebbReUq0sxUYvqQaVm4GogwZ9xHthtxHOtTo+A2WYhUhiSCunodxMAza84V8u5dPtro6hhocgTYaSGv6WjFumVFWi/wsGaxMRp2vPWQB38uKJThBrCmtOxCICsMIjcA2s0SflfB+YyObrFUdIQxLahYEjYDrAHvbAueyRyuYoGiJWox+4Bt2BWTbckex3xa0agKhiRrUkkAwLj6wBf5YghOC68pmjSqnUlW9NzYBrhT6K23oYxXJnqSQGeWG95JMdPlMe/fEvzhm1apTNNgTS8zCII8wYXO89ANsC8H4c1dtaFghaNTK0kdImOliZjDoJ5o4nUrVadPzOJhFAgkG5aIjbqdh88O+DFKDqiX0g2333M/m6z67YTZvl+vSzKVqK6mYkQWgLNoBsBKgb98FUOKCg9TxqRovq1orCVjbcWj94nDIrqnw+aZPQmd/09TiK50BOay6WJ+6jtJecOKnOtIEFnpgEat/T9/wCuEPGDUqNSzehWpowKQdwdUAAGwHr1HviRVblmNU2sIlVBvbb09cZ865JKeV+0LarSdSr95IBFtwV6YR8P5t00lKg1HBMwsKDJ3Ak7QN5MY1r8Kr5zU9YuiKgQKAASTJkAzAv2mT0wFHlcyrGJAuGO4AkAn6/864m+J5xKXFw7EsrUoBuQrAKx0gdLR8sEcQ4ActlS7VqpjSu6zJMgzpPQRee3XCbhPBatZKWZDFyobQrtB3ixC3tP6YQsVHD+aEURToV6lRgAkUiAx/1ERA3n1wv5QqCq1WvCirUdkqETYDYe3rhhkuYlQIrpUplNIupjSRe+xYEYT8yZinlsylfKEmpUAetRAOlgbhiAJV4J/e3WfwV756jSDOxASmkkTcEXNu8ER74U8F4Kr5ZCVCtpn1AmQD3tGEIo1w+vMUWNN7qCCwU2jWouLRv2w5bnFKa7+feCY7n17fIYBZwXl9Rm8yajF6tGoNGqAg1DUrlbyZkTNsWdOWHQSBOkkQfff+cQHL/FE0VMw7O1WrVhj0KgllAHQQZn5YsMtnaThpqaCwKTFhaB7kf0xaPPHclRqZdmZVcIjOpvMAE77xN/WcJ+XOWcs+Vo6qIFSquokSGBifKd52PYYpeG11qZUSClNl0w35T5QfQRBvtOJ/gvM1PK5emjyz0FKNDC2kkTO0EQRvbAGZ/IvlStSlDUlEVDUe6W3280m0TMk98ZZXmiiviOatPUBKprHYxPz6emAMpSzPFfvH1UcuXGkR8QH5Qd/wDUfWO2MOdOBpQVaiU00/C6gWtYH9ge+JhWfJ1I1swc3Ul4GmkD1Jksw9I8oPvi4pLqLN+EjfbrePr+mIjIcJzFVKTq6+GqyEmLbWjYW64f0ubEpfdvpEAADsCBEn1+lsXKYVVMiCSQBHysTGPzvLMOIcUeoZZKKgC1pBgTv2mMavzl4jMKYLgGFWkNVu9pMetsbchUTTpFiPNUd3I6i9gfXbE4s2b8T4RqIZPLUJE3AUxtq3vcDAdXO18vcpUKiSWpqWVR62Jv7DDbKuCSPyxPe9/4wj43xKvWatlKHk0qFesTtqvCqBJMSN8MEpLwniletmGrOtQoC+nf8RAAI2UAYsaXF9JipTZT3vAHawwNwVVo0hSfymnY6mBkfmJFh3nBOY49Rp0yfEQgXaCJHUnft/GAnuL/ANoNKnWdPCL6TGoAkGw7D5Y7AtPgmYzQ8fxGo+KSwpj8IJ8o99MT647FGnD1y1ImoqAMzeWDIA2sWO15gY85bOVsyHqhmy9IKAgYfFvJ1b9d8IuWKKNXreUCmFLBNx8QiRMAAdcUmc4Q9VTVosUqz5VmEMH8QMg+W3lxpknHBKuVda5mqChD6QJAsTa1o/LJOKLl3jVOrSL61NPV8NwUYEWjf1GF+V50plWNZStWmINKPhMESD1W8ycTJp1abCuqCmlWT52te2oAXg+1+nTEMtOL8VfMZmn4Ul9QCEmJj8x/Cvf3OH9DJ5t4hYhTbxR7dOlt/TCblt0pVHXMjTVqfAzLC3uOlu99/piubiaZSkA1gokmZLSZC+5A9AJ9sKJZNKcQUVF1VYK2Mpq3kSJJi02v0xSMr0wTSUvYkLuD+ZFPcTI74lQ1WrmEzNNGbzEvAG0QYk38pG2KXLcVqv5KS6HbbUhAUACWvYG37YUG/wDU+WSitbXJJYBCIbUCJBG4I9e+JsCpna/jVRFOUXtP5VA9rk7H548cf5Wq0UarPiyyuwA3iCdQPUiROGOW4xl6z/dtoZVLVAykAD8JMjcEgSNsOCjp5KkQGCrGqLgbjofSflgbmmj/AHBiQAdSgDtB/neMKc3zjTVQlFddUyBAsD6Dr+2CaPAa9WkfFrSzkQJJC33sdx/wYilXI9UfZ2QidNdx1vqUEG3W5/TF0mlZBi2lgem0b+h6emImpwXM8PogJpqhSWJCkGCZJYlo1dB/th1wrmGhXUgsTLRBgmNNww3A33woF5344HpjL0wTUqFQARY7xBNp/ica8v0/Ao0aLKxekpXyqWBY7wRaNzqMC3TAfOmbCUaLpBZKyOZF4FgO0XAw/atpQSQtMgGZi0epvb9ZwBq0xVUhxpV7EA3hgZAibARt1xB1MmuVzwoeZkqooDvEmJMT2JtfsMV/EeKpl6HiA6ibJfrtB62H84hslkWzdTxarEUkaQV+J33IHYbSR3AGEhVdnOZKdOUoFatVj92iAsZjc3sFF4wi5Y4cWptUMO9ZzOpQ2kLMgg7MSZPyxTcF4VRogGigTSZdiCXab+YmTvf5YU8MXwc3Vpx5MyTVy56agDqA7e3UDAFZnhIpDxUEqQBVQDUY/DUAFyRsVA29sb5ngOWzFJHZbhJD0zG+xEWJ9xh7lUhRe5G4O3f2v1wo4tlvsz0qtMhaSavEpAHzFhJYC89z/XEyqWeq9fNDK12akKatqIIhovI6C0W6XwxyvLOW1lXQMYmXkx0mCdMyOoxrxPm3KMFp6PFEhgQt5NxEAsW22jp2wv4TzG1NW+0AiHhGdNJZCLKTAuDPbpi8RW5TNkk2KhSq0xtPlBJHSAbW7YG5wAqZGozxAQW38xIAJ7HGmQ4ghBqMAVBBWPeZ/nCDmvNnMZinkqbwtVQz2soWTbuSMSdUfyrk9GRQE+bT1tdpPzibe2D63LuXr+GKtBCE+GRcWECR0ubHeMfASgCDTCkFOvp5u2+GQeEBN4ibXiffCI1yHD1pKUVVVREgADb0G+Pz7iub+y596eWJqeI0tRpiShgTpJsO8dPTH6YT5TcC07T74/O+R8qNFapINV6j6nI9SP8Ae2CtU5ragp1Uqgqt8I8ImewESD6kn6Y15ZrktVauWWtVfW6lSNIFgLjt2thzSoqGVmZewlJIJtAJ2NrxjDmrIOtI5iiBroAlgRdl3ZZm35uu2A04+lOo9FJmWPkMXWJv1IB022vfGXF8jpyvkoq7VIVgALKT5iJ3gdMB5HJVqritUq6tK6VVQV0yRJBBvsMVAy5IBZ7Le639rWP0wE7Q4wNIipTj1MfoTIx2KJuHUn8zIhJ3JVSfmSJx2Mq/HcrVOTzemsPKZR52/wApsNpg+xxc8t52o/iCoADK6Z3UXk9u1sTnMfC2r5kU2eKhpsVVR1UyJM7AXHXGWR41WrUloIYqwRVqWnTvIFrkW+R7469YjdhSbiZGlK2tTom4DCD1sLA9/bDPmIB3ytNL631sBEBFIn5C9tr434Dw+lScrTQlwoZ3JEwe57egtgHiXEEp8RWXCqacOT0G6Adj1PftidodZ3gNLM04qKxmQG6yevrJE+mIfmLKHLsKLP4qApGoAkr+UtF+v1xVZfmgQBSp1q5NpVSUm8CSJn9N8T3H6LV8zT1jwxUZU0OdohTEdPeDfCCoqH+8+UBVXSp202AsB0Aufc4bodQ1IfOb3E+kH5dRfbtidynBGeRSqOlz8Z1jpveT9TtjT/qBsrUK5pVB0Eq9MnQwEiLgQ3p6jEqmvMNVKWXbWZYyFE+pPTtj884EtMZhxUYrrTSkARUEhmE+kD9cFU6lXiOaMkrTF2M9B+FfX19zi1pZCm7KhVQoTTpjZZBO/pF/64vEK+DZBANVNQuwLC4PXfebQZ72xXcPzHlvpA9TH8bnEBxDM/8ApoK0aoqIz6vDNmAO4BBPbqN/fDwc00mcaEqQ6kMCpgG1iNwem0XxKo/m/i3hZSoRGqp5SRtcXF+kTHriN5S5bp1KJrVVYvUJZQrFWUTpGxHuZ9MeObKGYFH7xSKIaaYDAlQbFflchem3oG2R4tULIKFA+EKcK0eU7THU2hY9MORO1nzVy/Qp5cVKcsRA11KjMRb8MkiZHpgTg3L1fM5ei9SpCMAFAEsAAYAkwASCZub405iqVqq0aLL4StWCggACTuNyZANhH4sWHD8ogoilTkU6YKrBvAG895G/9cTOlSnEOU80+WnxZpwXcGzWG6kLtvbHzhOWbMUE8Ct4dNVKABBI03MknrIJO98UvEc94eRqO8r5Lgjq1lFvTCbkwjL5Skag0mqztf8AK0RPYkR2EHFDPg2YNM1BXMPAJPcCBIj1sR0x3M2YovQim0VKOmpRbbSRf0sRIPvgzO8CpZhUZyymnMFGiQSLHuJAP64nf7S+DqmUpsq2DgCdoYbxa898T0eM7z04dVVSrlVKqqlmJZZ26gTbGlXJ5zMuwJFFD8dRyDUMwY0D4bdMOMjw9KXkpU1UeGreUAXNheN4w0oZaRFyWaxN7/8AJwEXw/g6ZDNJTlmGYT7uowEqV+JfSxm2+Kmnw9WLFlUqrbEAk73EzG/6Y7mblts3SVEIDowZHJgoR6gX/T54W187XoZinl6vhk1EDeJpaCQIIiZmenrh9Gh5RRz5GejqvFPygxebRBvY/piY4vwGpk6q5glnVGhahdjBmytNwCCQemP0KgKmtSGAFgRpMx1g6o6Rfa59MK+d+OJQyzodOuqCqqb2IuT7EftgpdlOZ0qlBTAUrOrVEwB0i0E9d8H/APVlIlg70oFiCwFhFz++AOAcA1ZWktdA76QxEaSo6AneR1nBb8j5ZhOjSfw7X7TP1jE4vSnO8/vmGK5em7IphSshb9XYCfkBgnlDKVadIj4XZyWUgwBJuBYgGJH+rBvJ2ZlWVlVGpuyFAB8QO/z/AGwBxTiLZfOaxTeoatEKqgHzMrEb9IBBnFRSpXRVlx4fm/EBBMmCIncfP6YQ5zjz5h3o5UalUEVajgwJtAHUxO+B34JWrKaubcgRKUFJhdgoN7n5974ouBBFpA0goFiwXaTcmet4+mAV8Ez9NKRo65emfCaepWxIw9zGVWoFFQGBtDETI6lTcd5xPc0ZejlqfjIoXMV6oVdwpZjMuPQTfecaZblJXnxqtVyRsHZFHoACbe5OEK95nNcOVirVyCNwKlQj9DGOxR5ThFNEVUpoFAsIGOxMGX59kMh4VRarAvXYlpkwsmCB6/5u3bC3mrgCpXV0qGnXqMNCAQBeJJ369r4e8Q41Sy6a48xsACJkd/QEke/ecB8DpPUqvma40uTpSVPl9vWIEevrjeUCNwrOZdhUgVBBBK+WBv0ESI3gYF4fnlqZ2WOl6i3BPXykwfUAz2g4rkzfgUgzeIQpMxuoF/Ne/t3xH8E4b9orHMNpZA5AX/MbjawgGR3OAr8lxqkXZNallWe8jqR36fXCPn1WXwKrw66pdNjYgkfSROCH5do1QrU9VEoT5kaDBNwBfscK+cMpUAWm1XxgGJUVABVJNtLaZBEWB3vhBZZRk0jQZXSCCd9J2sbzbfHzmTg/2vLMgMFfOuruBJB6j3wjPG8xuMs6sfMyFYgbAX6j0+cYA4vzLmqVqkEVYK6W2FrEiIv1vsZxAVyjnvFRKfw1KSlGiJ2JDes/wRgziseVA/3tVtDjbWD8QMCyiN+kx1wn4Vy5UFVi9RUDMS3hKSfLYCZAgEnph3k+AGnUUh3uPMXUTp3gDoD+4GFCnhtU0qn2aopp1GJKwLMCTYR1HbfFnlSxrEsh+H4jvfYntI6dIxD8Sr1c2yikFV8oZFRj5WINt9pEkj/bGmWzWYzlPV4gpojFXKyTa5EepPf5YtFHzl4Zy7UwAakgiCAbRcxPYnpOF3I+dD5JQbsjusCbCSffY2xvluWKFSRV11ApCwzQNpkhYk37mMLcvnlyWaq0W8tElWowp0jUPMpI2Nv1xPg98wZiM3lWqKwojVDMtlqEECT6ETJ3xVcJoimqkNY6TDHtIt79flj1UztGrQYNpakfjcn6R3M26bYh+DZLOuAFdGp0mIp6wdQ03ERvNhH62xOi14vkzVy1VQAfEsJPlEd+nTcXGJ7lmv8AcpTd5qUiynqCgPlgxe2AnzmbzNYpT0o6AalcbGbsoNr+s49cM5NYl6lSqfEUmI2EiTJEb9hiizoilspUE20zYxe4EA9+2BOdVWpkayvAYQUkhpabAR++F+X5frMQxrhSLHShvA/zFoP9cI8nmXzWaOTeoxWHJZYVm0jT5iQRv2GIplwzm2mMtliQzO6aGCzMpbpN5nBScZzIqMzZQkFd1Ia994I0nT39cbcE4dTy6CnTWQD5jAkt11k3PtsIGH1OkwCnaOh7/TBCvIc3am0lHV4kAqdu57jphHzVzGM0vg0qTuyMGDLTJ0H39euGfNeTam1HNJOnL2cd0JE+5np74Y8OZXpgqSUPnmfinv39vTBSvJcAzFnesfFKxCiUUb7SPMd8KOBZBK+ZzTVV8Q0HgFh5dQAFgSbiD1tOKx+YaFNgniKXJ06Zm83EC8jtiQ4Vnhl87Uo0NValWLVGEXUm8z+U7bXkfMLOjmdovrMD19e47fvgxeJU9Qpll1zdAQSPcdPniVHETCUmWoPLGpNQO9gWjymJmL4qclSprTXQBpsQAbT3Jm/ucAjrU/s+fB6ZlNoiHTeT6qZwRzTl28OnWEAUX1t0JUjSwFj7x1iMKHzL5zOlqbA0MsWRTfzuR5tJg2FhOPPNWarVRTySzTeq9yRI0oNRIINwLW7xh7hVBkKiVEUrDX8t9+oI9J27HHjN5CnRXxJZCezRJ6QNtR2wHT4Eq0lpK7ago88+aT6G3qRjNOUdbKc1XatpMoBKL6EgMST843tieCf4XSrZ/MeNW8tOlK04sdQ3Y+ovv3xQBa+XYyGqp+dLnfqnYdxPyx94HlglStRAhaVVgonZT5lM9SQd8Oc/mjSoswHmI0p/qbyrG3UjFQLS5qoaRLL/APOP06Y7Bo4ZTgAopgAXVSbCLyJx2CPy3lHN6w6GDUQhkJ3iCCZ6na59MVeVNMKdVgJF+lhv8oOPzzLuaeY8SnTdhcAaDIB2Mb2OHdTPmqBTrLV0a9TEIwvHWRNxbr07Y1YkE5jjdXML4dAF1Eh6hEKSZBk2AAXpvgfhvDcxl1dFpeKjEPKm5BFrSCMNuG16dR0FEqFpQNKgwNxdd9XXUf1w/wAkFPwgyhJE9Zkj6T+o9cMqnsrzGwc0moOKhE6AslItNvw/7YXa2qcRVnDgqDUKOoDeQSFI7Mdj64L5Wr+LmszWcecEKDPwqSYAA9o+Xvhfn+M004jWqFoAXQGAJB2BuLdBh6izy7lwtQhoNwBus7n2BN/b0wo/tA4WpypZbaGtaLE3+jY34fxekENRagZP/cva4G3r0gd/ou5h46a1IJRWnVVgdTFiGAW5kdL3ncztjPqjuWuL6qVA1GWXQX2BIEEHsd8M+YeLrRy7MdKu3lRT17TfaLzI3xDcA4CKuXDl2u7IqCQEvLSRew81ouww8q8KD52kHcuqIXKn8ABCoGM3BMnvbFs2COB1Epoiqp0lAxJW2pjJ6RbuOgHbAXG1+wZ2nVQHwK/+KJlA0+Zh7TPscUGcySUgamoroBsxkRMmJ+uE3NeSFXJNVd6rvE6SRpXVuFUACI/FE4Cl0gWWFLi4J+IREifa2GmQpHw2UkHtJ9BvHeMRfLvL9KrlqVV9buyA6hUJMRpPoIIONzzEmRSoL1AsBfxQ0GVLdSLH/uIwCnmrhwyreRyKLsHdAbr08s2kAnv33xWcAqUzSAomUfzSBYTMfO31nEPl+E5jiFTVVVqdEyzE2LdgBFv4Hyw4yr1cizQC+XgMpUf4ZuNLDcrf1/XFR7yWWP27iGow2qmAf8skmPeFEYqcvRK2JETcDqSBJ+VsSnLebTRrZ1aq7EvJubmN+289Jw7o8yU0IBhom5iLCxJFo/nEob1UVR53CgCTJgX2H0xA57K1KvEVzGVptCNNQ/DPQi/Vto+dsEOtfPtNR9CGToXeJi0iBMfEb2sMV2SywSmBcBYAHtAi/X33+eAn6fMDCvoqUSKjaiFAMNp7GYuINu2NV5tksAjBd2JkaWAkb7KRafnjLj0ni2SLeWKb/wD9b/XfD3JhSJMMTaY2Ex/t9cRoizvM75jJ1lNFxTKELUCnQY20fiYT1iOuMOW+YKf2XLqHBcKqaQSCWmwjebxhlw5xSq1KDalAYtSEeU0zHwHqQwII6Yc5ThVHxNa0lVjMsANXsYv88BJ8qZSmaTAqPGFR2eQNYJYgKx3sN4tihbJazqp6Vf4WiwaVuD3aNp2jE9xr+5Z9qpnwM0oGoX0PPW3UgwfW+ChmszmGZcsvhUg2o1KqnzWjyCJPW9hgH+Yz5VwrgaI+IGyEdHJ79++F3F8xlsvUAeo5DHUMtTghz18oGqD1E6Zk4T5zK18xWFHM1Fp0gwbSlhUIg2O+kAj6ntguty6y1mzFGC7WZWbdR0Rj8JO/Y4DblQPSoANRekAzMoIFlJkT1nTaccgNfPVq1NxFOmlNbSNTeYxtpNwD6YZcP45TqopDeYi67G3eYi+AuTqDtQeq7earXd3O8GSoXtYDcemCvi8TNJ4rq6sJJIUspG0hhbtvEdcUFPMhljof+WwUuWUqwKg6hBBG4I69L4jeP1//AE8fdVCV/BSi63gKG7TYAifpgh1n8n4dcVZJSoFpuPykE6G/0mdJ/wC31xnzJmVC0oId1qoVG5F9JNt7Md/fE9ms9nK9IoKFRWqKR5nAWBESdybTbfB2R4FmwWqVmpmFJVFBI1bzvft8++Iqgr8yUKTFKlRNS2Mz/GPmI7LcAy1RA9RXZ2EsWZlM+oUwO0DHYuYmHjl9ozmb88sNAABtpvPzG0d4GNKn/wCWact95SDTEXUkfLykCfTHrkHKBaGvdqlyReZ2E9x+874E4vxwpxRgimoxp+Eg1AaWs0mexkn1OL6gnjeTFKpSzCsF0kpUItKtMT7NGAuL80AU2FIQWUBibEHa17T/ACcZ1OEZrMH7+toXUVKIJCxJG9ifrvjPjXKdNMszUEJYGWZ7uwjp2A6iBhB3DOB1aaw9Q02rOpKoJIkEeYyL3nqBh5lqFPL0CjKrnUQggFiTMarfEW6Dp6YD4TxanUYMLNp0tM6ksLbmwgge+HGWzCqGZ4HefzRdj6X6+2FIhsvkAmfKVl0hiDoHwPDTc28oufWMW9DhtMh/DVFW6iBEkr5lIHTEtzpVX7RQajpZgUKkmQW1QAenYEeuGeWo5yahLU6cn4TLEEjcMsWgeuF2Qr5NzRQ5pNMlfOLkDoCpvY2EH0OKPI0adMB0LM9R0ud2J6kkR5RsLW9Tif4VyjUrGrVeqyl3ZGCgQdLbt/3DGlTN5jI6PFfXTJ07WtaSe4F+uF7oUvMFaMu2sqNRCb3MmD6at7YTcb4xQq0vsqTUcnT92C0Kv7n2+uBsrnEqVBVquJRJpo0BBaNW92nve3thlw/N6qyuJCC/mABI21QItM7/AEtiRbAfLueZwKRcUnFIJpIIa0gG8CIBO25Hth4/BKLKaWgGn4cAzcAnzGPzfinqRib5q4rRXN0agZT4YZiwPxQAQpI2vOPozeczhItQRj3uBfoPN9YGKhxwDOVGNSnUbW2XITWPhqKZCH1MC4+eNea81GQKjdmCkntIv9P2wJk+ViaYNGu6sBN40kgG5FwLEiw7G/VZmM6XqUKOZXw/DfU4izkABQOkTeNsT0V2U4bRLAmmhKnSIHyBtgD+0CqiZUIqgMzWAAFgIj2kj0nBeezqU6bOksAurpvMwPXfE9RbM16fiuIdiDSAgeTrqk/Ceo3IHscX6KHIqUCq4OpFWnP5jpW/tNr/AJT3w9y9IrJabxM3gwOv9O+JChwzNlQfFpuGAYSCDKnbqADtYdPc4JzmWzyU3dmTQolgNR9YFxt+vpiDHmMImfy1awVtVOo2qYaIEg9DO/sLYbZfOpSCDUCGWWJMRH7gk4l+DcGXN0fFrVCy62PhIIiCRFr7gGfTDDJ8u0cwlKsy6nekpYS0CwuomN5kd8UFcy8bo1aDIhFSqAWpsqmUYXkEbe+2HXC8/qpUqkr50DsZFhF5Pp/THlDQp0WMJTRBLCAACJF/c4/Ps7mK1OlUFJWOSkBHYXUEiSv5lBNgQLHEiqnmXmZCjZeinjPUUgaVBsRvewE9THpOCeX65p0lo1CfGVV1ybiRI9xaJHbAvA6FGiqml59Zl3Ny3Zie3YbAY05hy2qtlxSdadR9QLRJ0gTEHfzEXO023wBPHiGpLaYemS3RfONRPpFvWcMKGZSwDKTMjptYj/ziV4/wRqVBqjVXbQVL6YXyggtFugOob7YMocsLIitU8x1N8Ok2t067mInAbc/1lFFFUA1alVVBAlxeWIi9gL9L4ZUHQUtCFV2jsItYd/lvhRmOFJSzVFQz1HYOx1kQqAD4QAAGLECR0F5tjfP8rB67VkrPRLJcA+Vj3IP8dhfEVtxPnNKYC0walVwNCj+R6X9I64VcEy5r5jMVMwuqqlRdKNHlAQaSo2k98acuLTUVECBMwpOokEOQNjJJMGOnfHcyOKGao5pYQ1GFGrMwwMQT/pi1vniinK6nVZgxI2i/6Ge+Pr14OkH4dr9vfvGAa+Z80CC2iCTE2O3pv0wSdBAJaCO/+204IR8byWZqV3ekvkMRLKNgAf1GOxRJmaYEav2x2GVyQKEo66mnSChBERGljEC20m/tj884ZnlXPLUqwSQxU6rBo8tz09++CsplM5WQVZIpuCQah1E/9s9el7+uB+W8nTqVKr11FSmmm/w6dRglRfYDbrjU1lhX5Wuquq6wdRkSbkgR8/fDTjGfSjRZ3Bu0L7wdvlb2xIPyiDcSjFxojzBQdp7dy3rHTAXEMnmhpoViXUGVqAzC7GSBB9zcYmFD8Oy9StXasrCnoBJcCxZvwx23JxTcI4PWqupzXh+ABZFnS5ixiwAHWe22MOFZxHVUy5E07EQZuRHT4jBJI6zGKrN5mnSBedKARYDzE9vY/vhakQD8OFTOxRULSpVNUKIQadrdyRitzTP4mpELFDrqAkLqBDBQJsTsR6DtiR4VxKnl8w8EpTqISAxk6hsAbCDffeIw6y3NVTVBo61ZQwj8oG7HpeYMbE4VYYcN4o9dS1MJSVjAm5BBvZSBuNyb9seanCzVzJq1AXpUzopoNi34qhExANgMTfAuKUqMIxIDsWVoI6gaWmxFrEdcWT8T0qSCFEOYgnV+Kx6dfrGJdKXc9cOAylV0Pn8pPaLC3zg+hGPmTylKvSpuwLpUQMQSRLReR1vaTOA8xUq8QAafApkxYEs5AuFmAbGAdr9cNclyxRWlHhyYOlixn3F7E7j1GHgE5o4Ar5ceWGEimoAAJPRfXcAD0wDy9xDXlvM3nVhTqD1Fln1K2nqcfOF8RYpWOmpWekwp0zAYgKNUE2vJ3A3jeMYJwrNkVM35AXIU5f4rLBhu5H1xUWVLi9Kn5WdEMfAXUR9b9euMOKrSqZeqzqrhVmRHqRePX9fXA3L3FhmKZq01RY3T8rDdWtYDcT0IwNx/j4VClNQ1Sq2lwADJIj6/0w9CTgPAqleizLUApsxin+aO17SwjDzgef8AHF4RqQK1EnaJiBvtH0xvyvSbL0lpkrCuQRuRqMj3Fzf3xjxnlwF6mbo1PBqKCzzcG1we4PY9+mApOE0mChgoAnbtO3748cw8UKZeo7KYAg3kG0R73nE3w3nmFIqrGmZYTpMR1/Ntb274F41xCpmkQE6cu0M5jzAGALb7HrtJPTE/oK5R4fmKdFShpQ7GpoaR8V1kj06Ab49Zqk+RSk1SqrUhVChYIgMSfin4Vv02jFDwxrhIEWAja2wHyvOAP7QM7RXL+E+pvG8qgDUelx7enc4dUp4iGzj+EQy5cEFyRDVCDMKI+G/xevtiqp6aiBGVTTgQvSPXEzwjiDKFpVwErKnU2dREwTaR1F4wzocwUKag6h6idu4M2kyb4BZm8q+RzJKAnKVF1FBc0++n0m8evphlw/OZd6xem6s+kKxFzETAvYe1pnCfivGa2dASkNCB4LxsBufWAY7SfTDQ8s0mVVRfDZANFVQA0wBqiPee84goM9Rp1EjSHUzrUj4hFx79Jwj5Prl8khMElD4Y3K3gAk7lRF/TCutxfN0Scq6jWQRSrTCH1I3DR+EbnGfDuFZuhTQDQ42VQSvW5kk3k9sVTfjqmnmEqKdVV0NKkp+G41AzETqHm9P1bNmPD+JwJAMkiCY80elv1xGZqjWbOUWrgqHRjTp6hKMLNqi1xefX0wyrcAp1K33iFgFJgsSpkiJB7YDTjmcObqCjlQHKgB8x/wDr2ICdZ/rhJzFlq5ahSzNTUjNOpBBDKJAMzM/1ti5yNFKQ0BNCdI9pPuB6YQ/2jOFoUj+Hx6dx0F5jER5fgbgL4ebqBmGoBgrCLb7H+uPo4NmGJWrVJF4NIBBHcm5HyONq/FU0gU/vKi6QtNT1vuYgdPbBeTydQDUXBYyzjT5fZbggAj5ye+Cs8ny4dC69NRgI1lmlosCfljsG0cu2kaqhUm5CUxpE3tqv9cdiCf4myZTKIgUsSBSQKfxFTHpAa+FvDeWK1BKgNVJqAagASQbwB3BmZtgXK8X+0ZmiaqtSCGaQP4jJEkG5gXsBtinFI+Zgx+8MC8rbt2JvjfGS1DmMoWqEJXpKAzSQrDZZEWaNvpgzN8ZUZWpUhqbstQKSLyJWLEjsMY52mKhNKn8KMviHfRBVoWbE+UTeN8Af2gcRHh0yrSXDGRaVmw/+X1K4naJ7gWbrUVLJQNSnUPxIDqYr0BEiAT19cNclwxs2zLVqMmglQimwtO43a9wI+eHPB8uadKlSQ6vDXzEQBOoG473I9iO2Msvn0y1V1zKPTetUZi5g02MWgz5TEi4G+LQNxXgdGn4FJKYHnIAbZgLux7zYX9+mHPFgRlWgeYIFUgXk2WPS/wC+B6h8dkrqdIpLCJ+Il7Bmmwt0HecNcwFdGpNMjS2ofDq1Ax9REYgWZjlyg9NadQBoQKr7FoAmPqTed8JuJ8ntRpa8qXEatcsZjoNOxgb/ADwz4lnGbO0aUfBTcsBG7WEz6R9ZxvxHmxB93RHj1iumE2FoJY7KNzfF2aJ+XuLJWy5oABalKnp0nrb4htufphhxji0xlKKl6xFoPwgLZienpG5t1whq8tClmqIrt5qxIY0zCgkHSqxusxJO5xc8C4clFdMHcBmIEkfTYXxLoRHBuPChSajWVqTk3JXysdiS0TMdI6DFHwnOp4SqjliCCVMeUW2i0R+u5wsVhmeI1ah8yUhpWdto+sA/XDOtyxTZi8NSKQQUMNO1rX+c4BVzNWqUGrsAnhlwxC2kxYnrIK3ne2CuFcLWlS8YkPUeCWm0mSdPobQdzGAeectUp0CHqGqCN9AUoRsWIF5B9O+CaHAsxSoqKGYQqCsKy6hcd5m59NiMXwOMoiBqZ3PQTvMb4Uc159mihTJ11HAgdZ2AMbC5PbAb8Tr06po1BT1tpbUhICg21P8A5NrWP749Gh9kFKuxqVVaxZQD4aGPMIGx9pjr3BpmilGg6hY8NSQCBFovfvMEY14XkQtKirqTCBWjdpX277424WwZTVDK6uYDSCDPQx77YE4jm1yQALhlLR4V9aTfyHqg/KbjYGIxPg0TgFXLMq5avopsSNLjVpP5kJ2HuY3wDy3TFSvWd71qT6QT+WNwCbA3NsPsrxDxz92QaKAFj1Ym+i+0AFvmvrhXxNR9pq1slVUllprUUDXe426+U3iYO+JVFZ/gS5kq1RdQSD8zciO3SN8Iv7QOCJSy9J0RUljZRFoX5d7e+G//AKlmMoA1VPEpAEFkElegYib9e2BeOcSp8QajRosUWT4rNY6eyhuskn0xcmDQ01ZKQ6GnYi14BH7HDLIZ1gNbISCB8MSY2sYE274SnhFZFRKNbUggKGUGABbaPrjQ183RpM7pTemgLM6G97TpPv3wnD1652zKHJv5fNUIVVZSDqJF97Geo74Z5ZWWnTViWZFWSYMmIn64nclkqmddczVnwk0+FTIHeQzDuZ29sGVx4KiojlbXoEzqk/8Atz5lfeBse3XEBHNuTcpSrUx5qBLuQRdTZwQfQWxpQ4qrUhUQzJWDaCNv+DG3DeDeSo9fzVHUeVmOimIOle07y3c+mInlzhFN6dUnUhFRvKrsNEbAGRuLzGxwVepmR5gYJm0G8bbdPfE3z7m1Y0aU2YlmNjYWETsZ/bBK8n0TDsahLmNRqGfb+cCPyylSu1MO4p01XUTBOs+YASOikT3nD0MeDK9LJ0Q0lnUzIEixj9D8vlhtlxZQd4II7WwgyHGlo1GymZYBx8DkadQAGkkyRO4gflO2Gua4mlOSrBoA2kiSLbfLbocA6WgSAZbbHYkF4zn3GoU1UHpe30x2BkLxLgS5sIZNNwbOBEHf0npcXnC9OGcQpGDWRlEEFtgZ/EYmcOjnyoJpJ4ujzFVb8O9j+aLjH1eL0K+oufDFODpqgBo6NYnUJ6T022xrbCYznEczl3LVAkNeoimNREqGuJNu1ox4zGYWpUWtWpvSVh+LYMACIEDpcD1Bx44zxKlmMwpcFaJYU/UIOpvaTE9gTExiyZaCuzuyaGAAkDSdIs0nrp69Z+lUPy5xemab6XEgywJv6G8b/wAYQ87cepZgUaYLlQ/3gXczaADuYBIO1zjxzIaGaqoMuQAt6lYLAudiRA6T88H5Pl2iyqREabtY1ImI3gGYsPniT9QTwnmOgzzIACkACx6iL7NhwOOKZI0y29xAYebpvYfpiO5t5aSjSWtTsYgFT6E+abk2wfwXljLZmijkMjMgYIG79ybmf5wv6pVQc1uJHW2oOCXCtpJBiEFwQdjE9MVOVy4pE+EEQQw0raexPWYB3vhBzDyYyqpyw2IAAswNrzub9T3xpk8lnQxDOZmGhAwb3NpjbC0in4xlxUOXddkZWnexUoYt0MH64C5n5h8KkgokmtVOgJNzI6/Wfnidz2fzXjLlah0o9kZhB3nYbXt198dxHh7UfvnqMwpuil/iCgm5UbgxefTfEk/VO+XMuuXNNCNRnU5OxJJ/awBPbDmrljVZylZwq7hSLzcamidrQCNsIa3D6RAjXU8QalGosCTtYmCbj0jbbFBw2mqoFRURYlgogAi20CZNpwv6iY4jkaTZtaLO+kVNeiozMCnh6huZI1CDM4M4pxvRU8PLqr132gQqqLy3SLyIwu540PXU0WbxiABpuZAEdbArIPpvjzlcvVoKc1TAqIwDVg1iCoOoTe0yNHtihpwzJeGrsx8Wq0PVqAbnoqDsOm2HWXpUjSUIQysF09RpmYB6x27DC/l2p4ieKs+G4BQGDpj4gx77j0jHzm+jRpZebmpVINPQxHmI+MCQBFiT9cQZ8Y5ZpZanVq0TUplVLlVfyTAmFIIiMZ8ucJBoCtUhq7JqGu9jJgDtAgx3xnm83ma1BaQC6avlZwZDKR+GSCdTCOm+PvCuMeGEl5pgaKc028QlVjwzEiRBkR07GcN4UPxjItl6ixUNOlmE01BsFIAIK/8Ab5Z7d8UHCUp0dCogAUGQIJtbp13wm5q4zRr5Y00Vw6AFQUZSIH4p2GmfoMYvUrtRWrSUjQup9QOto0yE7TB8298Oiuy7irQQ76lDdoPX13ws56yRbKTTTUyshOkSwANyIvt2wVw9qZCsjKw0yOnSVt7W9yML+dOM1qVNfAjVWbw1jpI6foZxJ0GcF4xTcWYMhvqG4tF/p+uO43xFPCrCdIKMCw/b3JgYS5LlVET7t2p1Fa7q3xCb6hsTIPsIwPzNwdMvlxVV6jMHUgMSRDNFpEdcUE8oZ7+6pSqEpUWLNYlZMG+9otvbD6jRYzq0ydImNt5IPrhMOEoaVNKqj7yWqG1mBgAHYbkY1yvCMwEX7PWBURFOsvmHo7T+oj54iqTOanQoJOqAZ7RBI7sJnEHwojK5nM5clqkw4cAkxAjUBsRA9DikZ864EJTSoGvqaRF5iLEGffCzlt9das7rFcsVqDe4sAPSMAS3FXpaGNGo9FQCWUyQbEnTMwL/AF2wbwnNJVqVK1MgpVYEKL7KoLNOzW2H7zhtlii6Vk6lAG9zuJ9rR88KOK5Wll6xrq3hF1YGmgE1DFnA6EGxaIOAzzmWp5uq4ZFNOjsTuWjzQZ6HYjqMD0OTqagPRZ6bgRHxAieqmbSJsRhXwTivgIiVg1Ju7L5WaDJBG8kyRbtGKDNZ+pVpzQpjSoB1MSssLgKIk36nAdObTyk5Ux1LuD8xoMfXHYWcN449WmrmpBMyNAtBI7jt2x2LhH3k7gz0aI8YwSAAgMwoJuf80HTPTCPmWl9szZpUo0UYV6gAA3vHc2gDvOH3NXFRlsuRquywg6xeT7Axhby7wx6NIBlg1iC+o7CfKLjeP3xqfrLjwamyfZlQINRNNyNzF/Md5tIn22wur8AqUaaPUH2imnlel+Kn6LuCP/ti/DKgapGqBqEdZtEbbDfA+YzSaWquNOg6mAE7i1h02+pxMrgCufpPQVqZAoEL8OyxIZWHe9h3nCngmuo9Tyn7NUk09RupF5XrotHuRHXAXB+XxWJqIzUqTSWpqZB2AB7EzMi++K6lUDEU1A0hgQVNh2AjpbbthwIefQwy6KqjSTLEdDEfyb4a8Krq9CkEhRo1Ko2BECxOxXqPXBtenTdlVj5egPftfqAZ9LY/O+I52rl69fLZZiaRMC48pMdfXaPbCb0cU3FOLHMEhQ32ak2moQP8SoDOkdkBEnvPrhvwmrOpxfxDN/w9enQN+/bH3ljhPhUFpAAqqeZpEFjc27ajMn6Yy4lx7L5VAbAgFWUH0iNulvmMBNf2kE08xl68ysgg9bG/74c5niGVc+FUqUlJW4aPcDex+e2JjmnNVczTWqVOlf8ANcibsFIG5E3vbFLkEoKBpRXpMixCg79x3J6HvheBFy9w1HqVMuz+RXDU2VzYE30gH2M9JOG1HlFhIOarlgGgFiotMXmwJ3nDHN8r0HpnyaIkhkMFSL2PQYnuGZ/N5zLimGOlSVqOTLMAZ2PWCo7frhnIK5R0uGqkBqqFlqajJEGBc32/nD+rQHh1EVdPiy2kqClpBOmRczttOnCHiHLT0FSrlWgqv+GROsbmdpm9t+22NMvw5uIKtRg1KmlvDVjdvU/hgxAi4Mzia6MuUuMLl6D0mpvU8NyoNNT5puZnbb98OeFcGaFr5h/FfQFRSsBFIuoA3MHc+uJvhHGhlHzCVCRTWBTBBOkzFzvEQZOD+KcZNUrl6LahWhVak06VMamMG24ta04XKx65RDLSpg30vUCTexaA0dvi+g7YJ49ws0KvjU5ZQwepTNwRYMyWswiT3+uAMxk8zlKesVgVogeTT0WLId9sE8Y5j8dvCys+JVALMLhFMSfT9ze18PoL4pmUOTzLFtQemxRtp1bD1NxftbG/C83TqaaasQ3hgsjggzC3AImLHaRfCLiXLrZWiWM1aSxrpsZYXnUDYGCNtt8OOG1aGdCPAqxEdGWJJg2IPT5DAA82cJo5XLGtRQ0K3wqFaI6mflJjrbAy8FzdJkc1PtARtQ1EnpEXNve/TB/ORU/ZcvqYrWqnxSz6mhYOkE3E4okQKpadhBm52Ee97epw8E3R44FqMtValGoTJDiwMxIYW9L+mNuc+J03ybIjioWOlRYmZnvbbfBfOqzw6qaguQBMbGRsOlhv74A4TwOiuXyvk0uV1kix+GSTbvhABS49Vo01p5qmzaYmoon5OO9xcYpcnm6UgB1DABSxsZH5h3v/AMnH3i2QZqFQqodwshSN5gR7hbD1wpAyrkUqyIGhQErJBkWgExJgzY3wFDV4pRU6Uqo7NcoTvPb27dsRvAuZ1FavVfys9QlfKbiAO3wgjFjmctQSi4emNKISSZawEmdXzxHZXg5pVPGpUtVCsoL0bali8p0Im8TNzG2EU9yXMVVy3h0TLX1tsDssKLxF7xfC3h2S/vFWnmCz17OuvYixIEkwAYI9xih4PWUq7Ux920aLR6MCNwQQRe9sAc2DTSTMByKlEeTrr1fgjuf4nviA3PORlmKiSvm99Bv8yAcaHiVOmJlirCVhST67TbY4nafPVIA03pVJgFhHlE9J7HqTbAA414tIZaiNTAQasyVFwBEXMWmfXFGPE6HiVnfw6o1MSNAEEHY/ENxc+pOOxT8P4LTWmqtpJAuSTPzx2M/9I/P6ecOazK/aDBCyB+FipsE7DrF5vh5m+cSzGnSR6zbL5dvUk/8ABjDmXhHh5kVLqjEva0Rcgdu/zGH/AATK3NNQIIEtEb2n+mOrBVkuaqKIKNcFaqsS/wCUtMiDtYaRe3XC+rxmvmtRppCA7k+QW27s3oLScVGZ4FRzNMHSodQVLruYi7bT1E739MI+BZvWHyjL4VSmvlI2Olrn/VBi1iNsSNPHCuA0qtDWtSpr3YiRqJ3B20x6TseuD8vyxV0qmXr+FVmSTaRG1t79elsDUJyeZqK8eHWXxAxMnybwBa5Y2joOxxq3NdWtTC5ai6VnEBwZMT8QEWFtzt0wqF/GBmKJemKxaog1SG1SYB202J7CN8DrxVaZoirRRVlalRVmdUEeY9xYx3xTcD4ClGlcmpUrStV23teEnoDed++FHOeRXSzoBeEabADpHrbr3GHwphSzmaRCKWhQ0AMDbzG0ksb7DbbHqhyrUOYRq4V2uzQ0hSeumL3wBw/mOnToo9ZGkKqyBItHmsZ2A9sUHB+PUK5MVAz3JAmSswIm3Uf7YyrbNcPoVGKuBp0hXJtAkzB2mRsdvY4j+A/3fM1kKNoqoSkDUPKT5o626jtin4+yHK1JeGYeURJIMwI+knphHyznfEyRQ1Uaq7FURiPKo8oPeAZP/jFB1TmU1QuWyql3cNqcyNA6k7GYv9MfOAImXrJQaVTUGSoxjWSIIDDyzOw9xh7kMqUZTfSo0g79JlvXUd9rdcbZjhyvlxSrDxJMuVUCbmIA2YfmHUe+IoPjuYGvwyumSVptsNRBYr6MVkg7WIt1d5PMoURmhe5NiFjY+2JDnAeFlW+9LGQUaoPOChEXWATYjVHeZmcAHmerWpKtOi51kSdpm5F5GmSTPoMMGWHBJzFfN19Ih2FNFOx1Se3QAYcZDl6nQc+CBFSQ/eAywymbCSJX/L0uML6NHNZZGZaBqipVOpE/CVEAfDMmZna2HFFM08EqtEAMB5WJkwepA3GFI+858RWll6gYk1CGCDqZIBiLbG84w5Y4QiUKYUISZLssXLMWUEj8u09sLOVwauZq+JNSpTfTLWUKQbQJvM2ESYw24xwBstWGYyiswYRmKSW1qSBK9A4P/N5nNH1R0aoqJ8JEoRDDeDHzxD5bIU34jVpoAFWmNIUxfqZHUYPzHO6UapSCwQkaG/xFb0glYv69cTPEM1TqZta33iUW0rVEEAgR5Qe1gd++LIHPMGoil4bvWqBxUVAqsyBd9TC42gSb+uGeU5oo1GA1+HUU/C4KkncLeCDIwTwZaKtUFHRo0KYRpjczMmb2+mD+Icv0s1q8VVBceVvxC3XpHp6HEtWE/MPFXzhqZSjo8NVGtnBPn3CqRAtaTeMeuC5llRMvXXTURIpmZWoE3KsNzG6m4xPcL4p9nNWlUkPTaAQDLA9TPxea07kRj7W4g9M0j4bK1N/EQAgq4mConbysbf7Y0j9EyeaHhWMyLSDE9YOEfMlZq9SjQW4B8SpA+HT8C32JJkx0GEfFeZRUy/8AdiyMxBqEKfIdyII3kQYBjB3D6SrTp1KDFw8FpNyY3k7X7+2JhWmazmZNOrRZWfUpVao66gQAywSG6dvbBPC8zrp0zTMBABB3VlkMpHSMMcsylRq2aTBsQPWfbErzgtBAzUqhp138ppps94+8WI2m+5xATwjjCZV62WeoDRDFkqXC+bzEatpVjv648cVzH2qtTiDQS4qA2Zz5TfbYW9T8se+GcNDKRAPiKUgiwt06fPBCOIFHSQUAkG0REYdUyyOSogKHCd1JG3WL9MB5/hanM0KlLTClkqwQLGCkRvsR6Y1Dk3Ig+nX26z6Y8VK5UGBPb0/aL4h0avEStmS4/wAwx2FOqp2/TH3FE/zHxWnmE8KkWLK1ibA2AtN9gJmJw55Fz/iZcTJqU/u2J6xcH2AaO9sdjsbczDJnwamhgChkBgLhiVJ6/DBNv3wor5MDOnMJAXRBUbkmBe0REGxx2OxJ0IuZc0K+aytNrpKi1j5jJE+m3tin4S5Y9rxa3wzpA7ADHY7GvEPaHCwyqAYWdQtedwfTE5zzxQUtCqJWvqVgen4ZB97iZ2x9x2Ocu2rx8fh1Hw1JTQwOkhSSLQOu87XxjxXk4OyvRklYEE6Ss3iRE7+uOx2KiZzNapUzqpVZoclTpIEm433jp++LKpyzRrHwmQL4cKpWxEbgfWb9sdjsa/1olC0uX+IZP/AqrUpFiNL3A9fMQQCBsDjuDc6s9TwHUKzGUKyQQDsZ67ntv1x2OxJuKVcwM2f4itBTppqSseiXb6kHFmuWGXBj8o0T27fT9TjsdhfEMcrXKwOkEmd7xc+uD65UgAbnYY7HYxVj8l4Zxr7Hn6yuCVc3KxKwYB6Tvtit4/zqcrTbUupzanGxLCVY9otv1/TsdjpZsgPgPBadDzXq1qhks28/iIJsL4erwynUBD01gfrPfa+8x3x2OxzauqnMpwOnS4kfAbyqmpluI1EgDaCLYa57m2lSovKuxUwQIkHsCd4747HY1JlIkcnxlamZrV3nU5uhvAFlEiZ/2xY8HoKw1CGDdx9THS/btj5jsT/WiBeBIrVahAGg1mTSR28rR6EqTGOfkJQ58Cq9A7+UkqCZOx6bY7HYluFwVZnP5krTy2aVYqjyspuRfeDYHSevywxzHK9NkNMuwLCEcj4WF12vY47HY1dU6+8IzNSlWTL5lQKwXUGUyrqTE22M9Dig4i6ml4hSYue9ok+/9MdjsS9C+o9yokH9j/XH0uDJO8kD/wAY7HYqPa6Y7Y7HY7E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AR"/>
          </a:p>
        </p:txBody>
      </p:sp>
      <p:pic>
        <p:nvPicPr>
          <p:cNvPr id="128008" name="Picture 8" descr="http://us.123rf.com/400wm/400/400/seaskylab/seaskylab1012/seaskylab101200006/8380133-dry-soil-with-crack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8" y="857250"/>
            <a:ext cx="2139950" cy="14287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8010" name="Picture 10" descr="http://us.123rf.com/400wm/400/400/gudella/gudella1202/gudella120200058/12650890-suelo-fangoso-humedo-de-un-camp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8" y="2855913"/>
            <a:ext cx="2357437" cy="15732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8012" name="Picture 12" descr="http://imagenes.infojardin.com/updown/images/rgh1188208279l.jpg"/>
          <p:cNvPicPr>
            <a:picLocks noChangeAspect="1" noChangeArrowheads="1"/>
          </p:cNvPicPr>
          <p:nvPr/>
        </p:nvPicPr>
        <p:blipFill>
          <a:blip r:embed="rId6"/>
          <a:srcRect b="16049"/>
          <a:stretch>
            <a:fillRect/>
          </a:stretch>
        </p:blipFill>
        <p:spPr bwMode="auto">
          <a:xfrm>
            <a:off x="5000625" y="785813"/>
            <a:ext cx="1928813" cy="121443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183309" name="Object 9"/>
          <p:cNvGraphicFramePr>
            <a:graphicFrameLocks noChangeAspect="1"/>
          </p:cNvGraphicFramePr>
          <p:nvPr/>
        </p:nvGraphicFramePr>
        <p:xfrm>
          <a:off x="2286000" y="5143500"/>
          <a:ext cx="3714750" cy="958850"/>
        </p:xfrm>
        <a:graphic>
          <a:graphicData uri="http://schemas.openxmlformats.org/presentationml/2006/ole">
            <p:oleObj spid="_x0000_s1026" name="Ecuación" r:id="rId7" imgW="1511280" imgH="393480" progId="Equation.3">
              <p:embed/>
            </p:oleObj>
          </a:graphicData>
        </a:graphic>
      </p:graphicFrame>
      <p:pic>
        <p:nvPicPr>
          <p:cNvPr id="2" name="Picture 15" descr="http://www.guiadejardineria.com/wp-content/uploads/2012/06/Enfermedades-de-plantas.jpg"/>
          <p:cNvPicPr>
            <a:picLocks noChangeAspect="1" noChangeArrowheads="1"/>
          </p:cNvPicPr>
          <p:nvPr/>
        </p:nvPicPr>
        <p:blipFill>
          <a:blip r:embed="rId8"/>
          <a:srcRect l="7500" t="12176" r="6249" b="14584"/>
          <a:stretch>
            <a:fillRect/>
          </a:stretch>
        </p:blipFill>
        <p:spPr bwMode="auto">
          <a:xfrm>
            <a:off x="7000875" y="785813"/>
            <a:ext cx="1857375" cy="121443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14 Flecha derecha"/>
          <p:cNvSpPr/>
          <p:nvPr/>
        </p:nvSpPr>
        <p:spPr>
          <a:xfrm flipV="1">
            <a:off x="2298700" y="1906588"/>
            <a:ext cx="1416050" cy="236537"/>
          </a:xfrm>
          <a:prstGeom prst="rightArrow">
            <a:avLst/>
          </a:prstGeom>
          <a:solidFill>
            <a:srgbClr val="00B0F0">
              <a:alpha val="50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sp>
        <p:nvSpPr>
          <p:cNvPr id="17" name="16 Flecha derecha"/>
          <p:cNvSpPr/>
          <p:nvPr/>
        </p:nvSpPr>
        <p:spPr>
          <a:xfrm rot="703917" flipV="1">
            <a:off x="2251075" y="3856038"/>
            <a:ext cx="1522413" cy="277812"/>
          </a:xfrm>
          <a:prstGeom prst="rightArrow">
            <a:avLst/>
          </a:prstGeom>
          <a:solidFill>
            <a:srgbClr val="00B0F0">
              <a:alpha val="50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sp>
        <p:nvSpPr>
          <p:cNvPr id="18" name="17 Flecha derecha"/>
          <p:cNvSpPr/>
          <p:nvPr/>
        </p:nvSpPr>
        <p:spPr>
          <a:xfrm rot="7008137" flipV="1">
            <a:off x="5370513" y="2549525"/>
            <a:ext cx="1423988" cy="217487"/>
          </a:xfrm>
          <a:prstGeom prst="rightArrow">
            <a:avLst/>
          </a:prstGeom>
          <a:solidFill>
            <a:srgbClr val="00B0F0">
              <a:alpha val="50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sp>
        <p:nvSpPr>
          <p:cNvPr id="183323" name="7 Marcador de pie de página"/>
          <p:cNvSpPr txBox="1">
            <a:spLocks noGrp="1"/>
          </p:cNvSpPr>
          <p:nvPr/>
        </p:nvSpPr>
        <p:spPr bwMode="auto">
          <a:xfrm>
            <a:off x="0" y="6500813"/>
            <a:ext cx="9144000" cy="3571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s-ES" sz="1400" b="1">
                <a:solidFill>
                  <a:srgbClr val="FF0000"/>
                </a:solidFill>
              </a:rPr>
              <a:t>INTRODUCCION</a:t>
            </a:r>
            <a:r>
              <a:rPr lang="es-ES" sz="1400" b="1"/>
              <a:t>-CARACTERIZACION-METODO-RESULTADOS Y DISCUSION-CONCLUSIONES</a:t>
            </a:r>
          </a:p>
        </p:txBody>
      </p:sp>
      <p:sp>
        <p:nvSpPr>
          <p:cNvPr id="183324" name="19 Rectángulo"/>
          <p:cNvSpPr>
            <a:spLocks noChangeArrowheads="1"/>
          </p:cNvSpPr>
          <p:nvPr/>
        </p:nvSpPr>
        <p:spPr bwMode="auto">
          <a:xfrm rot="1942765">
            <a:off x="4105275" y="2990850"/>
            <a:ext cx="22256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es-ES" sz="1500" b="1" u="sng">
                <a:solidFill>
                  <a:srgbClr val="FF0000"/>
                </a:solidFill>
                <a:ea typeface="方正舒体"/>
                <a:cs typeface="方正舒体"/>
                <a:sym typeface="Wingdings" pitchFamily="2" charset="2"/>
              </a:rPr>
              <a:t>máximo estrés hídrico</a:t>
            </a:r>
          </a:p>
        </p:txBody>
      </p:sp>
      <p:sp>
        <p:nvSpPr>
          <p:cNvPr id="183325" name="21 Rectángulo"/>
          <p:cNvSpPr>
            <a:spLocks noChangeArrowheads="1"/>
          </p:cNvSpPr>
          <p:nvPr/>
        </p:nvSpPr>
        <p:spPr bwMode="auto">
          <a:xfrm>
            <a:off x="3929063" y="3857625"/>
            <a:ext cx="2830512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500" b="1" u="sng">
                <a:solidFill>
                  <a:srgbClr val="00B050"/>
                </a:solidFill>
                <a:ea typeface="方正舒体"/>
                <a:cs typeface="方正舒体"/>
                <a:sym typeface="Wingdings" pitchFamily="2" charset="2"/>
              </a:rPr>
              <a:t>máxima disponibilidad de Hs</a:t>
            </a:r>
            <a:endParaRPr lang="es-AR" sz="1500"/>
          </a:p>
        </p:txBody>
      </p:sp>
      <p:pic>
        <p:nvPicPr>
          <p:cNvPr id="23" name="Picture 10" descr="C:\Users\Mauro\Desktop\Imagen2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357938" y="5143500"/>
            <a:ext cx="1857375" cy="12303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4" name="23 Flecha derecha"/>
          <p:cNvSpPr/>
          <p:nvPr/>
        </p:nvSpPr>
        <p:spPr>
          <a:xfrm rot="13496261" flipV="1">
            <a:off x="6667500" y="4768850"/>
            <a:ext cx="1479550" cy="274638"/>
          </a:xfrm>
          <a:prstGeom prst="rightArrow">
            <a:avLst/>
          </a:prstGeom>
          <a:solidFill>
            <a:srgbClr val="00B0F0">
              <a:alpha val="50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Figura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1" y="304800"/>
            <a:ext cx="7924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CuadroTexto"/>
          <p:cNvSpPr txBox="1"/>
          <p:nvPr/>
        </p:nvSpPr>
        <p:spPr>
          <a:xfrm>
            <a:off x="3137688" y="5638800"/>
            <a:ext cx="33393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 smtClean="0"/>
              <a:t>Esquema </a:t>
            </a:r>
            <a:r>
              <a:rPr lang="es-ES" sz="2000" dirty="0" smtClean="0"/>
              <a:t>conceptual del TVDI</a:t>
            </a:r>
            <a:r>
              <a:rPr lang="es-ES" sz="2000" dirty="0" smtClean="0"/>
              <a:t>.</a:t>
            </a:r>
            <a:endParaRPr lang="es-AR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</TotalTime>
  <Words>389</Words>
  <Application>Microsoft Office PowerPoint</Application>
  <PresentationFormat>Presentación en pantalla (4:3)</PresentationFormat>
  <Paragraphs>125</Paragraphs>
  <Slides>9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1" baseType="lpstr">
      <vt:lpstr>Tema de Office</vt:lpstr>
      <vt:lpstr>Ecuación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Mauro</dc:creator>
  <cp:lastModifiedBy>Mauro</cp:lastModifiedBy>
  <cp:revision>22</cp:revision>
  <dcterms:created xsi:type="dcterms:W3CDTF">2013-11-15T02:34:11Z</dcterms:created>
  <dcterms:modified xsi:type="dcterms:W3CDTF">2014-06-05T17:05:23Z</dcterms:modified>
</cp:coreProperties>
</file>